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6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0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1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2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3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4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5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6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7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18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9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20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21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22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23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24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25.xml" ContentType="application/vnd.openxmlformats-officedocument.presentationml.notesSl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26.xml" ContentType="application/vnd.openxmlformats-officedocument.presentationml.notesSl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27.xml" ContentType="application/vnd.openxmlformats-officedocument.presentationml.notesSlide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28.xml" ContentType="application/vnd.openxmlformats-officedocument.presentationml.notesSlide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29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notesSlides/notesSlide30.xml" ContentType="application/vnd.openxmlformats-officedocument.presentationml.notesSlid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notesSlides/notesSlide31.xml" ContentType="application/vnd.openxmlformats-officedocument.presentationml.notesSlide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notesSlides/notesSlide32.xml" ContentType="application/vnd.openxmlformats-officedocument.presentationml.notesSlide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notesSlides/notesSlide33.xml" ContentType="application/vnd.openxmlformats-officedocument.presentationml.notesSlide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notesSlides/notesSlide34.xml" ContentType="application/vnd.openxmlformats-officedocument.presentationml.notesSlide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notesSlides/notesSlide35.xml" ContentType="application/vnd.openxmlformats-officedocument.presentationml.notesSlide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notesSlides/notesSlide36.xml" ContentType="application/vnd.openxmlformats-officedocument.presentationml.notesSlide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notesSlides/notesSlide37.xml" ContentType="application/vnd.openxmlformats-officedocument.presentationml.notesSlide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notesSlides/notesSlide38.xml" ContentType="application/vnd.openxmlformats-officedocument.presentationml.notesSlide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notesSlides/notesSlide39.xml" ContentType="application/vnd.openxmlformats-officedocument.presentationml.notesSlide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notesSlides/notesSlide40.xml" ContentType="application/vnd.openxmlformats-officedocument.presentationml.notesSlide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notesSlides/notesSlide41.xml" ContentType="application/vnd.openxmlformats-officedocument.presentationml.notesSlide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notesSlides/notesSlide42.xml" ContentType="application/vnd.openxmlformats-officedocument.presentationml.notesSlide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notesSlides/notesSlide43.xml" ContentType="application/vnd.openxmlformats-officedocument.presentationml.notesSlide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notesSlides/notesSlide44.xml" ContentType="application/vnd.openxmlformats-officedocument.presentationml.notesSlide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notesSlides/notesSlide45.xml" ContentType="application/vnd.openxmlformats-officedocument.presentationml.notesSlide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notesSlides/notesSlide46.xml" ContentType="application/vnd.openxmlformats-officedocument.presentationml.notesSlide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notesSlides/notesSlide47.xml" ContentType="application/vnd.openxmlformats-officedocument.presentationml.notesSlide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notesSlides/notesSlide48.xml" ContentType="application/vnd.openxmlformats-officedocument.presentationml.notesSlide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notesSlides/notesSlide49.xml" ContentType="application/vnd.openxmlformats-officedocument.presentationml.notesSlide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notesSlides/notesSlide50.xml" ContentType="application/vnd.openxmlformats-officedocument.presentationml.notesSlide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notesSlides/notesSlide51.xml" ContentType="application/vnd.openxmlformats-officedocument.presentationml.notesSlide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notesSlides/notesSlide52.xml" ContentType="application/vnd.openxmlformats-officedocument.presentationml.notesSlide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notesSlides/notesSlide53.xml" ContentType="application/vnd.openxmlformats-officedocument.presentationml.notesSlide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notesSlides/notesSlide54.xml" ContentType="application/vnd.openxmlformats-officedocument.presentationml.notesSlide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notesSlides/notesSlide55.xml" ContentType="application/vnd.openxmlformats-officedocument.presentationml.notesSlide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notesSlides/notesSlide56.xml" ContentType="application/vnd.openxmlformats-officedocument.presentationml.notesSlide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notesSlides/notesSlide57.xml" ContentType="application/vnd.openxmlformats-officedocument.presentationml.notesSlide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notesSlides/notesSlide58.xml" ContentType="application/vnd.openxmlformats-officedocument.presentationml.notesSlide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notesSlides/notesSlide59.xml" ContentType="application/vnd.openxmlformats-officedocument.presentationml.notesSlide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notesSlides/notesSlide60.xml" ContentType="application/vnd.openxmlformats-officedocument.presentationml.notesSlide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notesSlides/notesSlide61.xml" ContentType="application/vnd.openxmlformats-officedocument.presentationml.notesSlide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notesSlides/notesSlide62.xml" ContentType="application/vnd.openxmlformats-officedocument.presentationml.notesSlide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notesSlides/notesSlide63.xml" ContentType="application/vnd.openxmlformats-officedocument.presentationml.notesSlide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notesSlides/notesSlide64.xml" ContentType="application/vnd.openxmlformats-officedocument.presentationml.notesSlide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notesSlides/notesSlide65.xml" ContentType="application/vnd.openxmlformats-officedocument.presentationml.notesSlide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notesSlides/notesSlide66.xml" ContentType="application/vnd.openxmlformats-officedocument.presentationml.notesSlide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notesSlides/notesSlide67.xml" ContentType="application/vnd.openxmlformats-officedocument.presentationml.notesSlide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notesSlides/notesSlide68.xml" ContentType="application/vnd.openxmlformats-officedocument.presentationml.notesSlide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notesSlides/notesSlide69.xml" ContentType="application/vnd.openxmlformats-officedocument.presentationml.notesSlide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notesSlides/notesSlide70.xml" ContentType="application/vnd.openxmlformats-officedocument.presentationml.notesSlide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notesSlides/notesSlide71.xml" ContentType="application/vnd.openxmlformats-officedocument.presentationml.notesSlide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4264" r:id="rId1"/>
    <p:sldMasterId id="2147484274" r:id="rId2"/>
  </p:sldMasterIdLst>
  <p:notesMasterIdLst>
    <p:notesMasterId r:id="rId108"/>
  </p:notesMasterIdLst>
  <p:sldIdLst>
    <p:sldId id="5149" r:id="rId3"/>
    <p:sldId id="949" r:id="rId4"/>
    <p:sldId id="5188" r:id="rId5"/>
    <p:sldId id="415" r:id="rId6"/>
    <p:sldId id="460" r:id="rId7"/>
    <p:sldId id="417" r:id="rId8"/>
    <p:sldId id="409" r:id="rId9"/>
    <p:sldId id="376" r:id="rId10"/>
    <p:sldId id="423" r:id="rId11"/>
    <p:sldId id="418" r:id="rId12"/>
    <p:sldId id="491" r:id="rId13"/>
    <p:sldId id="492" r:id="rId14"/>
    <p:sldId id="420" r:id="rId15"/>
    <p:sldId id="377" r:id="rId16"/>
    <p:sldId id="379" r:id="rId17"/>
    <p:sldId id="421" r:id="rId18"/>
    <p:sldId id="422" r:id="rId19"/>
    <p:sldId id="464" r:id="rId20"/>
    <p:sldId id="425" r:id="rId21"/>
    <p:sldId id="465" r:id="rId22"/>
    <p:sldId id="447" r:id="rId23"/>
    <p:sldId id="448" r:id="rId24"/>
    <p:sldId id="449" r:id="rId25"/>
    <p:sldId id="450" r:id="rId26"/>
    <p:sldId id="451" r:id="rId27"/>
    <p:sldId id="452" r:id="rId28"/>
    <p:sldId id="453" r:id="rId29"/>
    <p:sldId id="466" r:id="rId30"/>
    <p:sldId id="424" r:id="rId31"/>
    <p:sldId id="318" r:id="rId32"/>
    <p:sldId id="319" r:id="rId33"/>
    <p:sldId id="426" r:id="rId34"/>
    <p:sldId id="320" r:id="rId35"/>
    <p:sldId id="428" r:id="rId36"/>
    <p:sldId id="321" r:id="rId37"/>
    <p:sldId id="322" r:id="rId38"/>
    <p:sldId id="325" r:id="rId39"/>
    <p:sldId id="429" r:id="rId40"/>
    <p:sldId id="430" r:id="rId41"/>
    <p:sldId id="431" r:id="rId42"/>
    <p:sldId id="433" r:id="rId43"/>
    <p:sldId id="432" r:id="rId44"/>
    <p:sldId id="365" r:id="rId45"/>
    <p:sldId id="435" r:id="rId46"/>
    <p:sldId id="493" r:id="rId47"/>
    <p:sldId id="436" r:id="rId48"/>
    <p:sldId id="488" r:id="rId49"/>
    <p:sldId id="496" r:id="rId50"/>
    <p:sldId id="329" r:id="rId51"/>
    <p:sldId id="438" r:id="rId52"/>
    <p:sldId id="439" r:id="rId53"/>
    <p:sldId id="330" r:id="rId54"/>
    <p:sldId id="440" r:id="rId55"/>
    <p:sldId id="441" r:id="rId56"/>
    <p:sldId id="331" r:id="rId57"/>
    <p:sldId id="332" r:id="rId58"/>
    <p:sldId id="485" r:id="rId59"/>
    <p:sldId id="495" r:id="rId60"/>
    <p:sldId id="486" r:id="rId61"/>
    <p:sldId id="442" r:id="rId62"/>
    <p:sldId id="467" r:id="rId63"/>
    <p:sldId id="444" r:id="rId64"/>
    <p:sldId id="333" r:id="rId65"/>
    <p:sldId id="446" r:id="rId66"/>
    <p:sldId id="445" r:id="rId67"/>
    <p:sldId id="427" r:id="rId68"/>
    <p:sldId id="389" r:id="rId69"/>
    <p:sldId id="456" r:id="rId70"/>
    <p:sldId id="457" r:id="rId71"/>
    <p:sldId id="454" r:id="rId72"/>
    <p:sldId id="494" r:id="rId73"/>
    <p:sldId id="390" r:id="rId74"/>
    <p:sldId id="455" r:id="rId75"/>
    <p:sldId id="392" r:id="rId76"/>
    <p:sldId id="458" r:id="rId77"/>
    <p:sldId id="469" r:id="rId78"/>
    <p:sldId id="471" r:id="rId79"/>
    <p:sldId id="394" r:id="rId80"/>
    <p:sldId id="490" r:id="rId81"/>
    <p:sldId id="395" r:id="rId82"/>
    <p:sldId id="472" r:id="rId83"/>
    <p:sldId id="396" r:id="rId84"/>
    <p:sldId id="468" r:id="rId85"/>
    <p:sldId id="398" r:id="rId86"/>
    <p:sldId id="470" r:id="rId87"/>
    <p:sldId id="401" r:id="rId88"/>
    <p:sldId id="473" r:id="rId89"/>
    <p:sldId id="402" r:id="rId90"/>
    <p:sldId id="403" r:id="rId91"/>
    <p:sldId id="404" r:id="rId92"/>
    <p:sldId id="474" r:id="rId93"/>
    <p:sldId id="475" r:id="rId94"/>
    <p:sldId id="406" r:id="rId95"/>
    <p:sldId id="476" r:id="rId96"/>
    <p:sldId id="482" r:id="rId97"/>
    <p:sldId id="477" r:id="rId98"/>
    <p:sldId id="407" r:id="rId99"/>
    <p:sldId id="478" r:id="rId100"/>
    <p:sldId id="481" r:id="rId101"/>
    <p:sldId id="480" r:id="rId102"/>
    <p:sldId id="483" r:id="rId103"/>
    <p:sldId id="484" r:id="rId104"/>
    <p:sldId id="5190" r:id="rId105"/>
    <p:sldId id="479" r:id="rId106"/>
    <p:sldId id="5191" r:id="rId107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333333"/>
    <a:srgbClr val="0000CC"/>
    <a:srgbClr val="008000"/>
    <a:srgbClr val="292929"/>
    <a:srgbClr val="1C1C1C"/>
    <a:srgbClr val="111111"/>
    <a:srgbClr val="FF66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63" autoAdjust="0"/>
    <p:restoredTop sz="95037"/>
  </p:normalViewPr>
  <p:slideViewPr>
    <p:cSldViewPr showGuides="1">
      <p:cViewPr varScale="1">
        <p:scale>
          <a:sx n="88" d="100"/>
          <a:sy n="88" d="100"/>
        </p:scale>
        <p:origin x="1048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>
        <p:scale>
          <a:sx n="125" d="100"/>
          <a:sy n="125" d="100"/>
        </p:scale>
        <p:origin x="-828" y="36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tableStyles" Target="tableStyles.xml"/><Relationship Id="rId16" Type="http://schemas.openxmlformats.org/officeDocument/2006/relationships/slide" Target="slides/slide14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59" Type="http://schemas.openxmlformats.org/officeDocument/2006/relationships/slide" Target="slides/slide57.xml"/><Relationship Id="rId103" Type="http://schemas.openxmlformats.org/officeDocument/2006/relationships/slide" Target="slides/slide101.xml"/><Relationship Id="rId108" Type="http://schemas.openxmlformats.org/officeDocument/2006/relationships/notesMaster" Target="notesMasters/notesMaster1.xml"/><Relationship Id="rId54" Type="http://schemas.openxmlformats.org/officeDocument/2006/relationships/slide" Target="slides/slide52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presProps" Target="presProps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viewProps" Target="viewProps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3" Type="http://schemas.openxmlformats.org/officeDocument/2006/relationships/slide" Target="slides/slide1.xml"/><Relationship Id="rId25" Type="http://schemas.openxmlformats.org/officeDocument/2006/relationships/slide" Target="slides/slide23.xml"/><Relationship Id="rId46" Type="http://schemas.openxmlformats.org/officeDocument/2006/relationships/slide" Target="slides/slide44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62" Type="http://schemas.openxmlformats.org/officeDocument/2006/relationships/slide" Target="slides/slide60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11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5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9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9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9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9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9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0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fld id="{53ED58CE-8B4B-4797-BA72-8784B2257A6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8547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>
            <a:extLst>
              <a:ext uri="{FF2B5EF4-FFF2-40B4-BE49-F238E27FC236}">
                <a16:creationId xmlns:a16="http://schemas.microsoft.com/office/drawing/2014/main" id="{7E4F6CE9-2979-DE45-9B3C-2CE4444349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E169AF-B4C9-8340-BA18-381651FC7628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6498" name="Rectangle 2">
            <a:extLst>
              <a:ext uri="{FF2B5EF4-FFF2-40B4-BE49-F238E27FC236}">
                <a16:creationId xmlns:a16="http://schemas.microsoft.com/office/drawing/2014/main" id="{CF8A8CAD-72A0-FF4C-8E0A-4CF2EAEA98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A3FB46DD-8D80-6048-8D04-B0170256B5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79341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1A37E84-0173-45AB-ABE5-47E44D7E246A}" type="slidenum">
              <a:rPr lang="en-US" sz="1200">
                <a:latin typeface="Arial" pitchFamily="34" charset="0"/>
              </a:rPr>
              <a:pPr/>
              <a:t>24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2635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1A37E84-0173-45AB-ABE5-47E44D7E246A}" type="slidenum">
              <a:rPr lang="en-US" sz="1200">
                <a:latin typeface="Arial" pitchFamily="34" charset="0"/>
              </a:rPr>
              <a:pPr/>
              <a:t>25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10245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1A37E84-0173-45AB-ABE5-47E44D7E246A}" type="slidenum">
              <a:rPr lang="en-US" sz="1200">
                <a:latin typeface="Arial" pitchFamily="34" charset="0"/>
              </a:rPr>
              <a:pPr/>
              <a:t>26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4791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1A37E84-0173-45AB-ABE5-47E44D7E246A}" type="slidenum">
              <a:rPr lang="en-US" sz="1200">
                <a:latin typeface="Arial" pitchFamily="34" charset="0"/>
              </a:rPr>
              <a:pPr/>
              <a:t>27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08142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1420AFD7-3345-449A-895A-061E7FFF5650}" type="slidenum">
              <a:rPr lang="en-US">
                <a:latin typeface="Arial" charset="0"/>
              </a:rPr>
              <a:pPr/>
              <a:t>28</a:t>
            </a:fld>
            <a:endParaRPr lang="en-US">
              <a:latin typeface="Arial" charset="0"/>
            </a:endParaRPr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9712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EDCA1CD1-E2E3-494C-B42E-80607DE0944B}" type="slidenum">
              <a:rPr lang="en-US" sz="1200">
                <a:latin typeface="Arial" pitchFamily="34" charset="0"/>
              </a:rPr>
              <a:pPr/>
              <a:t>30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5699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5B1E4AB6-1E1C-4420-A714-F008CC7D879F}" type="slidenum">
              <a:rPr lang="en-US" sz="1200">
                <a:latin typeface="Arial" pitchFamily="34" charset="0"/>
              </a:rPr>
              <a:pPr/>
              <a:t>31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4669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EDCA1CD1-E2E3-494C-B42E-80607DE0944B}" type="slidenum">
              <a:rPr lang="en-US" sz="1200">
                <a:latin typeface="Arial" pitchFamily="34" charset="0"/>
              </a:rPr>
              <a:pPr/>
              <a:t>32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3518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EB838510-7A5A-40A8-A433-417690A982F1}" type="slidenum">
              <a:rPr lang="en-US" sz="1200">
                <a:latin typeface="Arial" pitchFamily="34" charset="0"/>
              </a:rPr>
              <a:pPr/>
              <a:t>33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0433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EDCA1CD1-E2E3-494C-B42E-80607DE0944B}" type="slidenum">
              <a:rPr lang="en-US" sz="1200">
                <a:latin typeface="Arial" pitchFamily="34" charset="0"/>
              </a:rPr>
              <a:pPr/>
              <a:t>34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7921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E15AA87A-7EAF-4456-83EF-FA0CB4EEC955}" type="slidenum">
              <a:rPr lang="en-US" smtClean="0">
                <a:latin typeface="Arial" charset="0"/>
              </a:rPr>
              <a:pPr/>
              <a:t>6</a:t>
            </a:fld>
            <a:endParaRPr lang="en-US">
              <a:latin typeface="Arial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18857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1D0177C1-5698-48B7-A0F3-AA4FC122DF56}" type="slidenum">
              <a:rPr lang="en-US" sz="1200">
                <a:latin typeface="Arial" pitchFamily="34" charset="0"/>
              </a:rPr>
              <a:pPr/>
              <a:t>35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9877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C8536DCF-E23A-4381-BFCC-F0F95374D4BA}" type="slidenum">
              <a:rPr lang="en-US" sz="1200">
                <a:latin typeface="Arial" pitchFamily="34" charset="0"/>
              </a:rPr>
              <a:pPr/>
              <a:t>36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594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01BE05C4-AECA-41C9-8895-10347232DF3E}" type="slidenum">
              <a:rPr lang="en-US" sz="1200">
                <a:latin typeface="Arial" pitchFamily="34" charset="0"/>
              </a:rPr>
              <a:pPr/>
              <a:t>37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01BE05C4-AECA-41C9-8895-10347232DF3E}" type="slidenum">
              <a:rPr lang="en-US" sz="1200">
                <a:latin typeface="Arial" pitchFamily="34" charset="0"/>
              </a:rPr>
              <a:pPr/>
              <a:t>38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3135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01BE05C4-AECA-41C9-8895-10347232DF3E}" type="slidenum">
              <a:rPr lang="en-US" sz="1200">
                <a:latin typeface="Arial" pitchFamily="34" charset="0"/>
              </a:rPr>
              <a:pPr/>
              <a:t>39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759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01BE05C4-AECA-41C9-8895-10347232DF3E}" type="slidenum">
              <a:rPr lang="en-US" sz="1200">
                <a:latin typeface="Arial" pitchFamily="34" charset="0"/>
              </a:rPr>
              <a:pPr/>
              <a:t>40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78970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01BE05C4-AECA-41C9-8895-10347232DF3E}" type="slidenum">
              <a:rPr lang="en-US" sz="1200">
                <a:latin typeface="Arial" pitchFamily="34" charset="0"/>
              </a:rPr>
              <a:pPr/>
              <a:t>41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33305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01BE05C4-AECA-41C9-8895-10347232DF3E}" type="slidenum">
              <a:rPr lang="en-US" sz="1200">
                <a:latin typeface="Arial" pitchFamily="34" charset="0"/>
              </a:rPr>
              <a:pPr/>
              <a:t>42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31624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01BE05C4-AECA-41C9-8895-10347232DF3E}" type="slidenum">
              <a:rPr lang="en-US" sz="1200">
                <a:latin typeface="Arial" pitchFamily="34" charset="0"/>
              </a:rPr>
              <a:pPr/>
              <a:t>43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11019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01BE05C4-AECA-41C9-8895-10347232DF3E}" type="slidenum">
              <a:rPr lang="en-US" sz="1200">
                <a:latin typeface="Arial" pitchFamily="34" charset="0"/>
              </a:rPr>
              <a:pPr/>
              <a:t>44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530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E1FA53EA-F068-4EE1-BAFA-88281A33D96F}" type="slidenum">
              <a:rPr lang="en-US" smtClean="0">
                <a:latin typeface="Arial" charset="0"/>
              </a:rPr>
              <a:pPr/>
              <a:t>7</a:t>
            </a:fld>
            <a:endParaRPr lang="en-US">
              <a:latin typeface="Arial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87957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01BE05C4-AECA-41C9-8895-10347232DF3E}" type="slidenum">
              <a:rPr lang="en-US" sz="1200">
                <a:latin typeface="Arial" pitchFamily="34" charset="0"/>
              </a:rPr>
              <a:pPr/>
              <a:t>45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4505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01BE05C4-AECA-41C9-8895-10347232DF3E}" type="slidenum">
              <a:rPr lang="en-US" sz="1200">
                <a:latin typeface="Arial" pitchFamily="34" charset="0"/>
              </a:rPr>
              <a:pPr/>
              <a:t>46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11062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01BE05C4-AECA-41C9-8895-10347232DF3E}" type="slidenum">
              <a:rPr lang="en-US" sz="1200">
                <a:latin typeface="Arial" pitchFamily="34" charset="0"/>
              </a:rPr>
              <a:pPr/>
              <a:t>47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6464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01BE05C4-AECA-41C9-8895-10347232DF3E}" type="slidenum">
              <a:rPr lang="en-US" sz="1200">
                <a:latin typeface="Arial" pitchFamily="34" charset="0"/>
              </a:rPr>
              <a:pPr/>
              <a:t>48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25801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6DB2320E-A733-4EC4-8255-CC850FA33D1B}" type="slidenum">
              <a:rPr lang="en-US" sz="1200">
                <a:latin typeface="Arial" pitchFamily="34" charset="0"/>
              </a:rPr>
              <a:pPr/>
              <a:t>49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22880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6DB2320E-A733-4EC4-8255-CC850FA33D1B}" type="slidenum">
              <a:rPr lang="en-US" sz="1200">
                <a:latin typeface="Arial" pitchFamily="34" charset="0"/>
              </a:rPr>
              <a:pPr/>
              <a:t>50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61587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6DB2320E-A733-4EC4-8255-CC850FA33D1B}" type="slidenum">
              <a:rPr lang="en-US" sz="1200">
                <a:latin typeface="Arial" pitchFamily="34" charset="0"/>
              </a:rPr>
              <a:pPr/>
              <a:t>51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39526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1CE916EA-650D-4EE8-9088-E21B60D2D1F9}" type="slidenum">
              <a:rPr lang="en-US" sz="1200">
                <a:latin typeface="Arial" pitchFamily="34" charset="0"/>
              </a:rPr>
              <a:pPr/>
              <a:t>52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94929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1CE916EA-650D-4EE8-9088-E21B60D2D1F9}" type="slidenum">
              <a:rPr lang="en-US" sz="1200">
                <a:latin typeface="Arial" pitchFamily="34" charset="0"/>
              </a:rPr>
              <a:pPr/>
              <a:t>53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27737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1CE916EA-650D-4EE8-9088-E21B60D2D1F9}" type="slidenum">
              <a:rPr lang="en-US" sz="1200">
                <a:latin typeface="Arial" pitchFamily="34" charset="0"/>
              </a:rPr>
              <a:pPr/>
              <a:t>54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34608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42812C6B-60DA-4B62-B374-4A7C60FB3117}" type="slidenum">
              <a:rPr lang="en-US">
                <a:latin typeface="Arial" charset="0"/>
              </a:rPr>
              <a:pPr/>
              <a:t>16</a:t>
            </a:fld>
            <a:endParaRPr lang="en-US">
              <a:latin typeface="Arial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30485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68D95454-C73A-422B-BD8C-AF0F1C152262}" type="slidenum">
              <a:rPr lang="en-US" sz="1200">
                <a:latin typeface="Arial" pitchFamily="34" charset="0"/>
              </a:rPr>
              <a:pPr/>
              <a:t>55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88734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FC5CE521-1275-4055-A526-C4BFDD330D87}" type="slidenum">
              <a:rPr lang="en-US" sz="1200">
                <a:latin typeface="Arial" pitchFamily="34" charset="0"/>
              </a:rPr>
              <a:pPr/>
              <a:t>56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19574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FC5CE521-1275-4055-A526-C4BFDD330D87}" type="slidenum">
              <a:rPr lang="en-US" sz="1200">
                <a:latin typeface="Arial" pitchFamily="34" charset="0"/>
              </a:rPr>
              <a:pPr/>
              <a:t>57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04848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FC5CE521-1275-4055-A526-C4BFDD330D87}" type="slidenum">
              <a:rPr lang="en-US" sz="1200">
                <a:latin typeface="Arial" pitchFamily="34" charset="0"/>
              </a:rPr>
              <a:pPr/>
              <a:t>58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1473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FC5CE521-1275-4055-A526-C4BFDD330D87}" type="slidenum">
              <a:rPr lang="en-US" sz="1200">
                <a:latin typeface="Arial" pitchFamily="34" charset="0"/>
              </a:rPr>
              <a:pPr/>
              <a:t>59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09155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FC5CE521-1275-4055-A526-C4BFDD330D87}" type="slidenum">
              <a:rPr lang="en-US" sz="1200">
                <a:latin typeface="Arial" pitchFamily="34" charset="0"/>
              </a:rPr>
              <a:pPr/>
              <a:t>60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106884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1A37E84-0173-45AB-ABE5-47E44D7E246A}" type="slidenum">
              <a:rPr lang="en-US" sz="1200">
                <a:latin typeface="Arial" pitchFamily="34" charset="0"/>
              </a:rPr>
              <a:pPr/>
              <a:t>61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42488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1A37E84-0173-45AB-ABE5-47E44D7E246A}" type="slidenum">
              <a:rPr lang="en-US" sz="1200">
                <a:latin typeface="Arial" pitchFamily="34" charset="0"/>
              </a:rPr>
              <a:pPr/>
              <a:t>62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060638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1A37E84-0173-45AB-ABE5-47E44D7E246A}" type="slidenum">
              <a:rPr lang="en-US" sz="1200">
                <a:latin typeface="Arial" pitchFamily="34" charset="0"/>
              </a:rPr>
              <a:pPr/>
              <a:t>63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3556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1A37E84-0173-45AB-ABE5-47E44D7E246A}" type="slidenum">
              <a:rPr lang="en-US" sz="1200">
                <a:latin typeface="Arial" pitchFamily="34" charset="0"/>
              </a:rPr>
              <a:pPr/>
              <a:t>64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3285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1420AFD7-3345-449A-895A-061E7FFF5650}" type="slidenum">
              <a:rPr lang="en-US">
                <a:latin typeface="Arial" charset="0"/>
              </a:rPr>
              <a:pPr/>
              <a:t>17</a:t>
            </a:fld>
            <a:endParaRPr lang="en-US">
              <a:latin typeface="Arial" charset="0"/>
            </a:endParaRPr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38478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1A37E84-0173-45AB-ABE5-47E44D7E246A}" type="slidenum">
              <a:rPr lang="en-US" sz="1200">
                <a:latin typeface="Arial" pitchFamily="34" charset="0"/>
              </a:rPr>
              <a:pPr/>
              <a:t>65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25605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01535110-0333-4965-B5A0-F6513FE35857}" type="slidenum">
              <a:rPr lang="en-US" sz="1200">
                <a:latin typeface="Arial" charset="0"/>
              </a:rPr>
              <a:pPr/>
              <a:t>71</a:t>
            </a:fld>
            <a:endParaRPr lang="en-US" sz="1200">
              <a:latin typeface="Arial" charset="0"/>
            </a:endParaRPr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7079943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01535110-0333-4965-B5A0-F6513FE35857}" type="slidenum">
              <a:rPr lang="en-US" sz="1200">
                <a:latin typeface="Arial" charset="0"/>
              </a:rPr>
              <a:pPr/>
              <a:t>73</a:t>
            </a:fld>
            <a:endParaRPr lang="en-US" sz="1200">
              <a:latin typeface="Arial" charset="0"/>
            </a:endParaRPr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2103323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FF8DF0E8-7C4B-4F44-9684-C6DED4312FFC}" type="slidenum">
              <a:rPr lang="en-US" sz="1200">
                <a:latin typeface="Arial" charset="0"/>
              </a:rPr>
              <a:pPr/>
              <a:t>74</a:t>
            </a:fld>
            <a:endParaRPr lang="en-US" sz="1200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06052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FF8DF0E8-7C4B-4F44-9684-C6DED4312FFC}" type="slidenum">
              <a:rPr lang="en-US" sz="1200">
                <a:latin typeface="Arial" charset="0"/>
              </a:rPr>
              <a:pPr/>
              <a:t>75</a:t>
            </a:fld>
            <a:endParaRPr lang="en-US" sz="1200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074467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FF8DF0E8-7C4B-4F44-9684-C6DED4312FFC}" type="slidenum">
              <a:rPr lang="en-US" sz="1200">
                <a:latin typeface="Arial" charset="0"/>
              </a:rPr>
              <a:pPr/>
              <a:t>76</a:t>
            </a:fld>
            <a:endParaRPr lang="en-US" sz="1200">
              <a:latin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82546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72FEBBAE-0FF5-493D-8027-5A361C1F751F}" type="slidenum">
              <a:rPr lang="en-US" sz="1200">
                <a:latin typeface="Arial" charset="0"/>
              </a:rPr>
              <a:pPr/>
              <a:t>78</a:t>
            </a:fld>
            <a:endParaRPr lang="en-US" sz="1200"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6213044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E2EEC154-59D8-49DE-8124-D6B646BF6820}" type="slidenum">
              <a:rPr lang="en-US" sz="1200">
                <a:latin typeface="Arial" charset="0"/>
              </a:rPr>
              <a:pPr/>
              <a:t>79</a:t>
            </a:fld>
            <a:endParaRPr lang="en-US" sz="1200">
              <a:latin typeface="Arial" charset="0"/>
            </a:endParaRPr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4733745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E2EEC154-59D8-49DE-8124-D6B646BF6820}" type="slidenum">
              <a:rPr lang="en-US" sz="1200">
                <a:latin typeface="Arial" charset="0"/>
              </a:rPr>
              <a:pPr/>
              <a:t>80</a:t>
            </a:fld>
            <a:endParaRPr lang="en-US" sz="1200">
              <a:latin typeface="Arial" charset="0"/>
            </a:endParaRPr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160788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A10CF2FB-F41E-467B-8257-8609E8A6FE71}" type="slidenum">
              <a:rPr lang="en-US" sz="1200">
                <a:latin typeface="Arial" charset="0"/>
              </a:rPr>
              <a:pPr/>
              <a:t>82</a:t>
            </a:fld>
            <a:endParaRPr lang="en-US" sz="1200">
              <a:latin typeface="Arial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47006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1420AFD7-3345-449A-895A-061E7FFF5650}" type="slidenum">
              <a:rPr lang="en-US">
                <a:latin typeface="Arial" charset="0"/>
              </a:rPr>
              <a:pPr/>
              <a:t>19</a:t>
            </a:fld>
            <a:endParaRPr lang="en-US">
              <a:latin typeface="Arial" charset="0"/>
            </a:endParaRPr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716480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E2EEC154-59D8-49DE-8124-D6B646BF6820}" type="slidenum">
              <a:rPr lang="en-US" sz="1200">
                <a:latin typeface="Arial" charset="0"/>
              </a:rPr>
              <a:pPr/>
              <a:t>83</a:t>
            </a:fld>
            <a:endParaRPr lang="en-US" sz="1200">
              <a:latin typeface="Arial" charset="0"/>
            </a:endParaRPr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5786323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282FA9AB-CECC-4885-A25B-E42F16AB1D70}" type="slidenum">
              <a:rPr lang="en-US" sz="1200">
                <a:latin typeface="Arial" charset="0"/>
              </a:rPr>
              <a:pPr/>
              <a:t>84</a:t>
            </a:fld>
            <a:endParaRPr lang="en-US" sz="1200">
              <a:latin typeface="Arial" charset="0"/>
            </a:endParaRPr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6748054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282FA9AB-CECC-4885-A25B-E42F16AB1D70}" type="slidenum">
              <a:rPr lang="en-US" sz="1200">
                <a:latin typeface="Arial" charset="0"/>
              </a:rPr>
              <a:pPr/>
              <a:t>85</a:t>
            </a:fld>
            <a:endParaRPr lang="en-US" sz="1200">
              <a:latin typeface="Arial" charset="0"/>
            </a:endParaRPr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8330748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90C61BFE-3944-4052-AA42-ECC2358F796E}" type="slidenum">
              <a:rPr lang="en-US" sz="1200">
                <a:latin typeface="Arial" charset="0"/>
              </a:rPr>
              <a:pPr/>
              <a:t>86</a:t>
            </a:fld>
            <a:endParaRPr lang="en-US" sz="1200">
              <a:latin typeface="Arial" charset="0"/>
            </a:endParaRPr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0588957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90C61BFE-3944-4052-AA42-ECC2358F796E}" type="slidenum">
              <a:rPr lang="en-US" sz="1200">
                <a:latin typeface="Arial" charset="0"/>
              </a:rPr>
              <a:pPr/>
              <a:t>87</a:t>
            </a:fld>
            <a:endParaRPr lang="en-US" sz="1200">
              <a:latin typeface="Arial" charset="0"/>
            </a:endParaRPr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913045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A645B9DD-9484-4221-A229-13646561B3AA}" type="slidenum">
              <a:rPr lang="en-US" sz="1200">
                <a:latin typeface="Arial" charset="0"/>
              </a:rPr>
              <a:pPr/>
              <a:t>88</a:t>
            </a:fld>
            <a:endParaRPr lang="en-US" sz="1200">
              <a:latin typeface="Arial" charset="0"/>
            </a:endParaRPr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1806023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628EA8AD-9D5D-44B8-B640-B85B9CC07EB0}" type="slidenum">
              <a:rPr lang="en-US" sz="1200">
                <a:latin typeface="Arial" charset="0"/>
              </a:rPr>
              <a:pPr/>
              <a:t>89</a:t>
            </a:fld>
            <a:endParaRPr lang="en-US" sz="1200">
              <a:latin typeface="Arial" charset="0"/>
            </a:endParaRPr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1038542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FA0001CA-98D8-4574-BDAA-9E623D6E9979}" type="slidenum">
              <a:rPr lang="en-US" sz="1200">
                <a:latin typeface="Arial" charset="0"/>
              </a:rPr>
              <a:pPr/>
              <a:t>90</a:t>
            </a:fld>
            <a:endParaRPr lang="en-US" sz="1200">
              <a:latin typeface="Arial" charset="0"/>
            </a:endParaRPr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1076364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E2EEC154-59D8-49DE-8124-D6B646BF6820}" type="slidenum">
              <a:rPr lang="en-US" sz="1200">
                <a:latin typeface="Arial" charset="0"/>
              </a:rPr>
              <a:pPr/>
              <a:t>91</a:t>
            </a:fld>
            <a:endParaRPr lang="en-US" sz="1200">
              <a:latin typeface="Arial" charset="0"/>
            </a:endParaRPr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4801362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E2EEC154-59D8-49DE-8124-D6B646BF6820}" type="slidenum">
              <a:rPr lang="en-US" sz="1200">
                <a:latin typeface="Arial" charset="0"/>
              </a:rPr>
              <a:pPr/>
              <a:t>99</a:t>
            </a:fld>
            <a:endParaRPr lang="en-US" sz="1200">
              <a:latin typeface="Arial" charset="0"/>
            </a:endParaRPr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98991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1A37E84-0173-45AB-ABE5-47E44D7E246A}" type="slidenum">
              <a:rPr lang="en-US" sz="1200">
                <a:latin typeface="Arial" pitchFamily="34" charset="0"/>
              </a:rPr>
              <a:pPr/>
              <a:t>21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648434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282FA9AB-CECC-4885-A25B-E42F16AB1D70}" type="slidenum">
              <a:rPr lang="en-US" sz="1200">
                <a:latin typeface="Arial" charset="0"/>
              </a:rPr>
              <a:pPr/>
              <a:t>100</a:t>
            </a:fld>
            <a:endParaRPr lang="en-US" sz="1200">
              <a:latin typeface="Arial" charset="0"/>
            </a:endParaRPr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6642202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282FA9AB-CECC-4885-A25B-E42F16AB1D70}" type="slidenum">
              <a:rPr lang="en-US" sz="1200">
                <a:latin typeface="Arial" charset="0"/>
              </a:rPr>
              <a:pPr/>
              <a:t>101</a:t>
            </a:fld>
            <a:endParaRPr lang="en-US" sz="1200">
              <a:latin typeface="Arial" charset="0"/>
            </a:endParaRPr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0198567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fld id="{282FA9AB-CECC-4885-A25B-E42F16AB1D70}" type="slidenum">
              <a:rPr lang="en-US" sz="1200">
                <a:latin typeface="Arial" charset="0"/>
              </a:rPr>
              <a:pPr/>
              <a:t>102</a:t>
            </a:fld>
            <a:endParaRPr lang="en-US" sz="1200">
              <a:latin typeface="Arial" charset="0"/>
            </a:endParaRPr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6314388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>
            <a:extLst>
              <a:ext uri="{FF2B5EF4-FFF2-40B4-BE49-F238E27FC236}">
                <a16:creationId xmlns:a16="http://schemas.microsoft.com/office/drawing/2014/main" id="{7E4F6CE9-2979-DE45-9B3C-2CE4444349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E169AF-B4C9-8340-BA18-381651FC7628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6498" name="Rectangle 2">
            <a:extLst>
              <a:ext uri="{FF2B5EF4-FFF2-40B4-BE49-F238E27FC236}">
                <a16:creationId xmlns:a16="http://schemas.microsoft.com/office/drawing/2014/main" id="{CF8A8CAD-72A0-FF4C-8E0A-4CF2EAEA98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A3FB46DD-8D80-6048-8D04-B0170256B5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79975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1A37E84-0173-45AB-ABE5-47E44D7E246A}" type="slidenum">
              <a:rPr lang="en-US" sz="1200">
                <a:latin typeface="Arial" pitchFamily="34" charset="0"/>
              </a:rPr>
              <a:pPr/>
              <a:t>22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1555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1A37E84-0173-45AB-ABE5-47E44D7E246A}" type="slidenum">
              <a:rPr lang="en-US" sz="1200">
                <a:latin typeface="Arial" pitchFamily="34" charset="0"/>
              </a:rPr>
              <a:pPr/>
              <a:t>23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6228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5084954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4026986-6952-48D0-93DE-0A5D45FCF4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9EF5C-C746-4084-8A0D-12DD977AB7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474356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BB9CE3F-0359-403B-8352-6E11FDE578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64830-CC28-4849-8159-ACD7D046E8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515080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70F3C65-A142-41EB-A3AE-008CC70505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AE56-10B6-4E9B-AF09-C36EF1DA3F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1891960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00DE9B3-D11D-490F-B930-15FDED4C7D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E1721-0AB3-4070-A572-4A260012E1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984874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EC5C75-DEEC-466B-B4CA-433EA60AC5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4EB96-1D1F-4727-BA41-F8213483DA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0631075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C5A18F-2ACE-466C-9FD9-A13486B80C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30683-A928-4246-A266-8549E4F3D2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8969124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BEDB5B-5A04-486E-909C-E6525508355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EA492-E4F7-4B19-BF34-75DD9D5F1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325525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805246" y="6481763"/>
            <a:ext cx="2057400" cy="365125"/>
          </a:xfrm>
        </p:spPr>
        <p:txBody>
          <a:bodyPr/>
          <a:lstStyle/>
          <a:p>
            <a:fld id="{3F7A0F0B-C524-490E-9528-FEC3366880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80665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29489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ontent N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96328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A571157-599A-48CF-B33B-15D664195D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5BEF67B4-941F-4736-A122-66E8AE1B41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770137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640EF-F0E2-4E49-9455-7E266BCEBB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708343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C80198-94D1-4027-AFBC-3110C05B1F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7CB90-D777-4C85-8197-A11CF16525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245843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CF2122A-87FD-420E-AE10-3DB1CD85C91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AF50-49AA-4C46-84C3-9E6309E47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014878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FE7734D2-ACBB-46E0-A232-AD426BE910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60853-3375-497B-B7D1-7DED7CCC43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867493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805246" y="64817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F7A0F0B-C524-490E-9528-FEC3366880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047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5" r:id="rId1"/>
    <p:sldLayoutId id="2147484273" r:id="rId2"/>
    <p:sldLayoutId id="2147484266" r:id="rId3"/>
    <p:sldLayoutId id="2147484270" r:id="rId4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7C535B2-C077-3C46-A187-4CBEF0169A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A1792FE-B979-4B8F-8C52-F1BB9B0ADA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896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5" r:id="rId1"/>
    <p:sldLayoutId id="2147484276" r:id="rId2"/>
    <p:sldLayoutId id="2147484277" r:id="rId3"/>
    <p:sldLayoutId id="2147484278" r:id="rId4"/>
    <p:sldLayoutId id="2147484279" r:id="rId5"/>
    <p:sldLayoutId id="2147484280" r:id="rId6"/>
    <p:sldLayoutId id="2147484281" r:id="rId7"/>
    <p:sldLayoutId id="2147484282" r:id="rId8"/>
    <p:sldLayoutId id="2147484283" r:id="rId9"/>
    <p:sldLayoutId id="2147484284" r:id="rId10"/>
    <p:sldLayoutId id="2147484285" r:id="rId11"/>
    <p:sldLayoutId id="2147484286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tags" Target="../tags/tag278.xml"/><Relationship Id="rId2" Type="http://schemas.openxmlformats.org/officeDocument/2006/relationships/tags" Target="../tags/tag277.xml"/><Relationship Id="rId1" Type="http://schemas.openxmlformats.org/officeDocument/2006/relationships/tags" Target="../tags/tag276.xml"/><Relationship Id="rId5" Type="http://schemas.openxmlformats.org/officeDocument/2006/relationships/notesSlide" Target="../notesSlides/notesSlide70.xml"/><Relationship Id="rId4" Type="http://schemas.openxmlformats.org/officeDocument/2006/relationships/slideLayout" Target="../slideLayouts/slideLayout3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tags" Target="../tags/tag281.xml"/><Relationship Id="rId2" Type="http://schemas.openxmlformats.org/officeDocument/2006/relationships/tags" Target="../tags/tag280.xml"/><Relationship Id="rId1" Type="http://schemas.openxmlformats.org/officeDocument/2006/relationships/tags" Target="../tags/tag279.xml"/><Relationship Id="rId5" Type="http://schemas.openxmlformats.org/officeDocument/2006/relationships/notesSlide" Target="../notesSlides/notesSlide71.xml"/><Relationship Id="rId4" Type="http://schemas.openxmlformats.org/officeDocument/2006/relationships/slideLayout" Target="../slideLayouts/slideLayout3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tags" Target="../tags/tag284.xml"/><Relationship Id="rId2" Type="http://schemas.openxmlformats.org/officeDocument/2006/relationships/tags" Target="../tags/tag283.xml"/><Relationship Id="rId1" Type="http://schemas.openxmlformats.org/officeDocument/2006/relationships/tags" Target="../tags/tag282.xml"/><Relationship Id="rId5" Type="http://schemas.openxmlformats.org/officeDocument/2006/relationships/notesSlide" Target="../notesSlides/notesSlide72.xml"/><Relationship Id="rId4" Type="http://schemas.openxmlformats.org/officeDocument/2006/relationships/slideLayout" Target="../slideLayouts/slideLayout3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0.jpe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notesSlide" Target="../notesSlides/notesSlid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image" Target="../media/image14.pn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13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3.png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4" Type="http://schemas.openxmlformats.org/officeDocument/2006/relationships/notesSlide" Target="../notesSlides/notesSlide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notesSlide" Target="../notesSlides/notesSlide1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18.wmf"/><Relationship Id="rId2" Type="http://schemas.openxmlformats.org/officeDocument/2006/relationships/tags" Target="../tags/tag3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1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7" Type="http://schemas.openxmlformats.org/officeDocument/2006/relationships/image" Target="../media/image20.wmf"/><Relationship Id="rId2" Type="http://schemas.openxmlformats.org/officeDocument/2006/relationships/tags" Target="../tags/tag3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5" Type="http://schemas.openxmlformats.org/officeDocument/2006/relationships/image" Target="../media/image21.png"/><Relationship Id="rId4" Type="http://schemas.openxmlformats.org/officeDocument/2006/relationships/notesSlide" Target="../notesSlides/notesSlide19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tags" Target="../tags/tag42.xml"/><Relationship Id="rId7" Type="http://schemas.openxmlformats.org/officeDocument/2006/relationships/image" Target="../media/image18.wmf"/><Relationship Id="rId2" Type="http://schemas.openxmlformats.org/officeDocument/2006/relationships/tags" Target="../tags/tag4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1.xml"/><Relationship Id="rId3" Type="http://schemas.openxmlformats.org/officeDocument/2006/relationships/tags" Target="../tags/tag44.xml"/><Relationship Id="rId7" Type="http://schemas.openxmlformats.org/officeDocument/2006/relationships/slideLayout" Target="../slideLayouts/slideLayout3.xml"/><Relationship Id="rId2" Type="http://schemas.openxmlformats.org/officeDocument/2006/relationships/tags" Target="../tags/tag43.xml"/><Relationship Id="rId1" Type="http://schemas.openxmlformats.org/officeDocument/2006/relationships/vmlDrawing" Target="../drawings/vmlDrawing6.v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10" Type="http://schemas.openxmlformats.org/officeDocument/2006/relationships/image" Target="../media/image22.wmf"/><Relationship Id="rId4" Type="http://schemas.openxmlformats.org/officeDocument/2006/relationships/tags" Target="../tags/tag45.xml"/><Relationship Id="rId9" Type="http://schemas.openxmlformats.org/officeDocument/2006/relationships/oleObject" Target="../embeddings/oleObject5.bin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tags" Target="../tags/tag49.xml"/><Relationship Id="rId7" Type="http://schemas.openxmlformats.org/officeDocument/2006/relationships/notesSlide" Target="../notesSlides/notesSlide22.xml"/><Relationship Id="rId2" Type="http://schemas.openxmlformats.org/officeDocument/2006/relationships/tags" Target="../tags/tag48.xml"/><Relationship Id="rId1" Type="http://schemas.openxmlformats.org/officeDocument/2006/relationships/vmlDrawing" Target="../drawings/vmlDrawing7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51.xml"/><Relationship Id="rId10" Type="http://schemas.openxmlformats.org/officeDocument/2006/relationships/image" Target="../media/image21.png"/><Relationship Id="rId4" Type="http://schemas.openxmlformats.org/officeDocument/2006/relationships/tags" Target="../tags/tag50.xml"/><Relationship Id="rId9" Type="http://schemas.openxmlformats.org/officeDocument/2006/relationships/image" Target="../media/image23.w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tags" Target="../tags/tag53.xml"/><Relationship Id="rId7" Type="http://schemas.openxmlformats.org/officeDocument/2006/relationships/notesSlide" Target="../notesSlides/notesSlide23.xml"/><Relationship Id="rId2" Type="http://schemas.openxmlformats.org/officeDocument/2006/relationships/tags" Target="../tags/tag52.xml"/><Relationship Id="rId1" Type="http://schemas.openxmlformats.org/officeDocument/2006/relationships/vmlDrawing" Target="../drawings/vmlDrawing8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55.xml"/><Relationship Id="rId10" Type="http://schemas.openxmlformats.org/officeDocument/2006/relationships/image" Target="../media/image21.png"/><Relationship Id="rId4" Type="http://schemas.openxmlformats.org/officeDocument/2006/relationships/tags" Target="../tags/tag54.xml"/><Relationship Id="rId9" Type="http://schemas.openxmlformats.org/officeDocument/2006/relationships/image" Target="../media/image23.w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tags" Target="../tags/tag57.xml"/><Relationship Id="rId7" Type="http://schemas.openxmlformats.org/officeDocument/2006/relationships/notesSlide" Target="../notesSlides/notesSlide24.xml"/><Relationship Id="rId2" Type="http://schemas.openxmlformats.org/officeDocument/2006/relationships/tags" Target="../tags/tag56.xml"/><Relationship Id="rId1" Type="http://schemas.openxmlformats.org/officeDocument/2006/relationships/vmlDrawing" Target="../drawings/vmlDrawing9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59.xml"/><Relationship Id="rId10" Type="http://schemas.openxmlformats.org/officeDocument/2006/relationships/image" Target="../media/image21.png"/><Relationship Id="rId4" Type="http://schemas.openxmlformats.org/officeDocument/2006/relationships/tags" Target="../tags/tag58.xml"/><Relationship Id="rId9" Type="http://schemas.openxmlformats.org/officeDocument/2006/relationships/image" Target="../media/image23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tags" Target="../tags/tag61.xml"/><Relationship Id="rId7" Type="http://schemas.openxmlformats.org/officeDocument/2006/relationships/notesSlide" Target="../notesSlides/notesSlide25.xml"/><Relationship Id="rId2" Type="http://schemas.openxmlformats.org/officeDocument/2006/relationships/tags" Target="../tags/tag60.xml"/><Relationship Id="rId1" Type="http://schemas.openxmlformats.org/officeDocument/2006/relationships/vmlDrawing" Target="../drawings/vmlDrawing10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63.xml"/><Relationship Id="rId10" Type="http://schemas.openxmlformats.org/officeDocument/2006/relationships/image" Target="../media/image21.png"/><Relationship Id="rId4" Type="http://schemas.openxmlformats.org/officeDocument/2006/relationships/tags" Target="../tags/tag62.xml"/><Relationship Id="rId9" Type="http://schemas.openxmlformats.org/officeDocument/2006/relationships/image" Target="../media/image23.wm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tags" Target="../tags/tag65.xml"/><Relationship Id="rId7" Type="http://schemas.openxmlformats.org/officeDocument/2006/relationships/notesSlide" Target="../notesSlides/notesSlide26.xml"/><Relationship Id="rId2" Type="http://schemas.openxmlformats.org/officeDocument/2006/relationships/tags" Target="../tags/tag64.xml"/><Relationship Id="rId1" Type="http://schemas.openxmlformats.org/officeDocument/2006/relationships/vmlDrawing" Target="../drawings/vmlDrawing11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67.xml"/><Relationship Id="rId10" Type="http://schemas.openxmlformats.org/officeDocument/2006/relationships/image" Target="../media/image21.png"/><Relationship Id="rId4" Type="http://schemas.openxmlformats.org/officeDocument/2006/relationships/tags" Target="../tags/tag66.xml"/><Relationship Id="rId9" Type="http://schemas.openxmlformats.org/officeDocument/2006/relationships/image" Target="../media/image23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6" Type="http://schemas.openxmlformats.org/officeDocument/2006/relationships/image" Target="../media/image24.png"/><Relationship Id="rId5" Type="http://schemas.openxmlformats.org/officeDocument/2006/relationships/notesSlide" Target="../notesSlides/notesSlide27.xml"/><Relationship Id="rId4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tags" Target="../tags/tag72.xml"/><Relationship Id="rId7" Type="http://schemas.openxmlformats.org/officeDocument/2006/relationships/notesSlide" Target="../notesSlides/notesSlide28.xml"/><Relationship Id="rId2" Type="http://schemas.openxmlformats.org/officeDocument/2006/relationships/tags" Target="../tags/tag71.xml"/><Relationship Id="rId1" Type="http://schemas.openxmlformats.org/officeDocument/2006/relationships/vmlDrawing" Target="../drawings/vmlDrawing12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74.xml"/><Relationship Id="rId10" Type="http://schemas.openxmlformats.org/officeDocument/2006/relationships/image" Target="../media/image21.png"/><Relationship Id="rId4" Type="http://schemas.openxmlformats.org/officeDocument/2006/relationships/tags" Target="../tags/tag73.xml"/><Relationship Id="rId9" Type="http://schemas.openxmlformats.org/officeDocument/2006/relationships/image" Target="../media/image25.w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tags" Target="../tags/tag76.xml"/><Relationship Id="rId7" Type="http://schemas.openxmlformats.org/officeDocument/2006/relationships/notesSlide" Target="../notesSlides/notesSlide29.xml"/><Relationship Id="rId2" Type="http://schemas.openxmlformats.org/officeDocument/2006/relationships/tags" Target="../tags/tag75.xml"/><Relationship Id="rId1" Type="http://schemas.openxmlformats.org/officeDocument/2006/relationships/vmlDrawing" Target="../drawings/vmlDrawing13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78.xml"/><Relationship Id="rId10" Type="http://schemas.openxmlformats.org/officeDocument/2006/relationships/image" Target="../media/image21.png"/><Relationship Id="rId4" Type="http://schemas.openxmlformats.org/officeDocument/2006/relationships/tags" Target="../tags/tag77.xml"/><Relationship Id="rId9" Type="http://schemas.openxmlformats.org/officeDocument/2006/relationships/image" Target="../media/image25.wmf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tags" Target="../tags/tag80.xml"/><Relationship Id="rId7" Type="http://schemas.openxmlformats.org/officeDocument/2006/relationships/notesSlide" Target="../notesSlides/notesSlide30.xml"/><Relationship Id="rId2" Type="http://schemas.openxmlformats.org/officeDocument/2006/relationships/tags" Target="../tags/tag79.xml"/><Relationship Id="rId1" Type="http://schemas.openxmlformats.org/officeDocument/2006/relationships/vmlDrawing" Target="../drawings/vmlDrawing14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82.xml"/><Relationship Id="rId10" Type="http://schemas.openxmlformats.org/officeDocument/2006/relationships/image" Target="../media/image21.png"/><Relationship Id="rId4" Type="http://schemas.openxmlformats.org/officeDocument/2006/relationships/tags" Target="../tags/tag81.xml"/><Relationship Id="rId9" Type="http://schemas.openxmlformats.org/officeDocument/2006/relationships/image" Target="../media/image25.wmf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tags" Target="../tags/tag84.xml"/><Relationship Id="rId7" Type="http://schemas.openxmlformats.org/officeDocument/2006/relationships/notesSlide" Target="../notesSlides/notesSlide31.xml"/><Relationship Id="rId2" Type="http://schemas.openxmlformats.org/officeDocument/2006/relationships/tags" Target="../tags/tag83.xml"/><Relationship Id="rId1" Type="http://schemas.openxmlformats.org/officeDocument/2006/relationships/vmlDrawing" Target="../drawings/vmlDrawing15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86.xml"/><Relationship Id="rId10" Type="http://schemas.openxmlformats.org/officeDocument/2006/relationships/image" Target="../media/image21.png"/><Relationship Id="rId4" Type="http://schemas.openxmlformats.org/officeDocument/2006/relationships/tags" Target="../tags/tag85.xml"/><Relationship Id="rId9" Type="http://schemas.openxmlformats.org/officeDocument/2006/relationships/image" Target="../media/image25.wmf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tags" Target="../tags/tag88.xml"/><Relationship Id="rId7" Type="http://schemas.openxmlformats.org/officeDocument/2006/relationships/notesSlide" Target="../notesSlides/notesSlide32.xml"/><Relationship Id="rId2" Type="http://schemas.openxmlformats.org/officeDocument/2006/relationships/tags" Target="../tags/tag87.xml"/><Relationship Id="rId1" Type="http://schemas.openxmlformats.org/officeDocument/2006/relationships/vmlDrawing" Target="../drawings/vmlDrawing16.v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90.xml"/><Relationship Id="rId10" Type="http://schemas.openxmlformats.org/officeDocument/2006/relationships/image" Target="../media/image21.png"/><Relationship Id="rId4" Type="http://schemas.openxmlformats.org/officeDocument/2006/relationships/tags" Target="../tags/tag89.xml"/><Relationship Id="rId9" Type="http://schemas.openxmlformats.org/officeDocument/2006/relationships/image" Target="../media/image25.wmf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tags" Target="../tags/tag92.xml"/><Relationship Id="rId7" Type="http://schemas.openxmlformats.org/officeDocument/2006/relationships/notesSlide" Target="../notesSlides/notesSlide33.xml"/><Relationship Id="rId12" Type="http://schemas.openxmlformats.org/officeDocument/2006/relationships/image" Target="../media/image21.png"/><Relationship Id="rId2" Type="http://schemas.openxmlformats.org/officeDocument/2006/relationships/tags" Target="../tags/tag91.xml"/><Relationship Id="rId1" Type="http://schemas.openxmlformats.org/officeDocument/2006/relationships/vmlDrawing" Target="../drawings/vmlDrawing17.vml"/><Relationship Id="rId6" Type="http://schemas.openxmlformats.org/officeDocument/2006/relationships/slideLayout" Target="../slideLayouts/slideLayout3.xml"/><Relationship Id="rId11" Type="http://schemas.openxmlformats.org/officeDocument/2006/relationships/image" Target="../media/image23.wmf"/><Relationship Id="rId5" Type="http://schemas.openxmlformats.org/officeDocument/2006/relationships/tags" Target="../tags/tag94.xml"/><Relationship Id="rId10" Type="http://schemas.openxmlformats.org/officeDocument/2006/relationships/oleObject" Target="../embeddings/oleObject8.bin"/><Relationship Id="rId4" Type="http://schemas.openxmlformats.org/officeDocument/2006/relationships/tags" Target="../tags/tag93.xml"/><Relationship Id="rId9" Type="http://schemas.openxmlformats.org/officeDocument/2006/relationships/image" Target="../media/image25.wmf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tags" Target="../tags/tag101.xml"/><Relationship Id="rId13" Type="http://schemas.openxmlformats.org/officeDocument/2006/relationships/oleObject" Target="../embeddings/oleObject12.bin"/><Relationship Id="rId18" Type="http://schemas.openxmlformats.org/officeDocument/2006/relationships/image" Target="../media/image28.wmf"/><Relationship Id="rId3" Type="http://schemas.openxmlformats.org/officeDocument/2006/relationships/tags" Target="../tags/tag96.xml"/><Relationship Id="rId7" Type="http://schemas.openxmlformats.org/officeDocument/2006/relationships/tags" Target="../tags/tag100.xml"/><Relationship Id="rId12" Type="http://schemas.openxmlformats.org/officeDocument/2006/relationships/notesSlide" Target="../notesSlides/notesSlide34.xml"/><Relationship Id="rId17" Type="http://schemas.openxmlformats.org/officeDocument/2006/relationships/oleObject" Target="../embeddings/oleObject14.bin"/><Relationship Id="rId2" Type="http://schemas.openxmlformats.org/officeDocument/2006/relationships/tags" Target="../tags/tag95.xml"/><Relationship Id="rId16" Type="http://schemas.openxmlformats.org/officeDocument/2006/relationships/image" Target="../media/image27.wmf"/><Relationship Id="rId1" Type="http://schemas.openxmlformats.org/officeDocument/2006/relationships/vmlDrawing" Target="../drawings/vmlDrawing18.vml"/><Relationship Id="rId6" Type="http://schemas.openxmlformats.org/officeDocument/2006/relationships/tags" Target="../tags/tag99.xml"/><Relationship Id="rId11" Type="http://schemas.openxmlformats.org/officeDocument/2006/relationships/slideLayout" Target="../slideLayouts/slideLayout4.xml"/><Relationship Id="rId5" Type="http://schemas.openxmlformats.org/officeDocument/2006/relationships/tags" Target="../tags/tag98.xml"/><Relationship Id="rId15" Type="http://schemas.openxmlformats.org/officeDocument/2006/relationships/oleObject" Target="../embeddings/oleObject13.bin"/><Relationship Id="rId10" Type="http://schemas.openxmlformats.org/officeDocument/2006/relationships/tags" Target="../tags/tag103.xml"/><Relationship Id="rId4" Type="http://schemas.openxmlformats.org/officeDocument/2006/relationships/tags" Target="../tags/tag97.xml"/><Relationship Id="rId9" Type="http://schemas.openxmlformats.org/officeDocument/2006/relationships/tags" Target="../tags/tag102.xml"/><Relationship Id="rId14" Type="http://schemas.openxmlformats.org/officeDocument/2006/relationships/image" Target="../media/image26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tags" Target="../tags/tag110.xml"/><Relationship Id="rId13" Type="http://schemas.openxmlformats.org/officeDocument/2006/relationships/oleObject" Target="../embeddings/oleObject12.bin"/><Relationship Id="rId18" Type="http://schemas.openxmlformats.org/officeDocument/2006/relationships/image" Target="../media/image28.wmf"/><Relationship Id="rId3" Type="http://schemas.openxmlformats.org/officeDocument/2006/relationships/tags" Target="../tags/tag105.xml"/><Relationship Id="rId7" Type="http://schemas.openxmlformats.org/officeDocument/2006/relationships/tags" Target="../tags/tag109.xml"/><Relationship Id="rId12" Type="http://schemas.openxmlformats.org/officeDocument/2006/relationships/notesSlide" Target="../notesSlides/notesSlide35.xml"/><Relationship Id="rId17" Type="http://schemas.openxmlformats.org/officeDocument/2006/relationships/oleObject" Target="../embeddings/oleObject14.bin"/><Relationship Id="rId2" Type="http://schemas.openxmlformats.org/officeDocument/2006/relationships/tags" Target="../tags/tag104.xml"/><Relationship Id="rId16" Type="http://schemas.openxmlformats.org/officeDocument/2006/relationships/image" Target="../media/image27.wmf"/><Relationship Id="rId1" Type="http://schemas.openxmlformats.org/officeDocument/2006/relationships/vmlDrawing" Target="../drawings/vmlDrawing19.vml"/><Relationship Id="rId6" Type="http://schemas.openxmlformats.org/officeDocument/2006/relationships/tags" Target="../tags/tag108.xml"/><Relationship Id="rId11" Type="http://schemas.openxmlformats.org/officeDocument/2006/relationships/slideLayout" Target="../slideLayouts/slideLayout4.xml"/><Relationship Id="rId5" Type="http://schemas.openxmlformats.org/officeDocument/2006/relationships/tags" Target="../tags/tag107.xml"/><Relationship Id="rId15" Type="http://schemas.openxmlformats.org/officeDocument/2006/relationships/oleObject" Target="../embeddings/oleObject13.bin"/><Relationship Id="rId10" Type="http://schemas.openxmlformats.org/officeDocument/2006/relationships/tags" Target="../tags/tag112.xml"/><Relationship Id="rId4" Type="http://schemas.openxmlformats.org/officeDocument/2006/relationships/tags" Target="../tags/tag106.xml"/><Relationship Id="rId9" Type="http://schemas.openxmlformats.org/officeDocument/2006/relationships/tags" Target="../tags/tag111.xml"/><Relationship Id="rId14" Type="http://schemas.openxmlformats.org/officeDocument/2006/relationships/image" Target="../media/image26.wmf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tags" Target="../tags/tag119.xml"/><Relationship Id="rId13" Type="http://schemas.openxmlformats.org/officeDocument/2006/relationships/oleObject" Target="../embeddings/oleObject12.bin"/><Relationship Id="rId18" Type="http://schemas.openxmlformats.org/officeDocument/2006/relationships/image" Target="../media/image28.wmf"/><Relationship Id="rId3" Type="http://schemas.openxmlformats.org/officeDocument/2006/relationships/tags" Target="../tags/tag114.xml"/><Relationship Id="rId7" Type="http://schemas.openxmlformats.org/officeDocument/2006/relationships/tags" Target="../tags/tag118.xml"/><Relationship Id="rId12" Type="http://schemas.openxmlformats.org/officeDocument/2006/relationships/notesSlide" Target="../notesSlides/notesSlide36.xml"/><Relationship Id="rId17" Type="http://schemas.openxmlformats.org/officeDocument/2006/relationships/oleObject" Target="../embeddings/oleObject14.bin"/><Relationship Id="rId2" Type="http://schemas.openxmlformats.org/officeDocument/2006/relationships/tags" Target="../tags/tag113.xml"/><Relationship Id="rId16" Type="http://schemas.openxmlformats.org/officeDocument/2006/relationships/image" Target="../media/image27.wmf"/><Relationship Id="rId1" Type="http://schemas.openxmlformats.org/officeDocument/2006/relationships/vmlDrawing" Target="../drawings/vmlDrawing20.vml"/><Relationship Id="rId6" Type="http://schemas.openxmlformats.org/officeDocument/2006/relationships/tags" Target="../tags/tag117.xml"/><Relationship Id="rId11" Type="http://schemas.openxmlformats.org/officeDocument/2006/relationships/slideLayout" Target="../slideLayouts/slideLayout4.xml"/><Relationship Id="rId5" Type="http://schemas.openxmlformats.org/officeDocument/2006/relationships/tags" Target="../tags/tag116.xml"/><Relationship Id="rId15" Type="http://schemas.openxmlformats.org/officeDocument/2006/relationships/oleObject" Target="../embeddings/oleObject13.bin"/><Relationship Id="rId10" Type="http://schemas.openxmlformats.org/officeDocument/2006/relationships/tags" Target="../tags/tag121.xml"/><Relationship Id="rId4" Type="http://schemas.openxmlformats.org/officeDocument/2006/relationships/tags" Target="../tags/tag115.xml"/><Relationship Id="rId9" Type="http://schemas.openxmlformats.org/officeDocument/2006/relationships/tags" Target="../tags/tag120.xml"/><Relationship Id="rId14" Type="http://schemas.openxmlformats.org/officeDocument/2006/relationships/image" Target="../media/image26.wmf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tags" Target="../tags/tag128.xml"/><Relationship Id="rId13" Type="http://schemas.openxmlformats.org/officeDocument/2006/relationships/oleObject" Target="../embeddings/oleObject15.bin"/><Relationship Id="rId18" Type="http://schemas.openxmlformats.org/officeDocument/2006/relationships/image" Target="../media/image28.wmf"/><Relationship Id="rId3" Type="http://schemas.openxmlformats.org/officeDocument/2006/relationships/tags" Target="../tags/tag123.xml"/><Relationship Id="rId7" Type="http://schemas.openxmlformats.org/officeDocument/2006/relationships/tags" Target="../tags/tag127.xml"/><Relationship Id="rId12" Type="http://schemas.openxmlformats.org/officeDocument/2006/relationships/notesSlide" Target="../notesSlides/notesSlide37.xml"/><Relationship Id="rId17" Type="http://schemas.openxmlformats.org/officeDocument/2006/relationships/oleObject" Target="../embeddings/oleObject17.bin"/><Relationship Id="rId2" Type="http://schemas.openxmlformats.org/officeDocument/2006/relationships/tags" Target="../tags/tag122.xml"/><Relationship Id="rId16" Type="http://schemas.openxmlformats.org/officeDocument/2006/relationships/image" Target="../media/image27.wmf"/><Relationship Id="rId1" Type="http://schemas.openxmlformats.org/officeDocument/2006/relationships/vmlDrawing" Target="../drawings/vmlDrawing21.vml"/><Relationship Id="rId6" Type="http://schemas.openxmlformats.org/officeDocument/2006/relationships/tags" Target="../tags/tag126.xml"/><Relationship Id="rId11" Type="http://schemas.openxmlformats.org/officeDocument/2006/relationships/slideLayout" Target="../slideLayouts/slideLayout4.xml"/><Relationship Id="rId5" Type="http://schemas.openxmlformats.org/officeDocument/2006/relationships/tags" Target="../tags/tag125.xml"/><Relationship Id="rId15" Type="http://schemas.openxmlformats.org/officeDocument/2006/relationships/oleObject" Target="../embeddings/oleObject16.bin"/><Relationship Id="rId10" Type="http://schemas.openxmlformats.org/officeDocument/2006/relationships/tags" Target="../tags/tag130.xml"/><Relationship Id="rId4" Type="http://schemas.openxmlformats.org/officeDocument/2006/relationships/tags" Target="../tags/tag124.xml"/><Relationship Id="rId9" Type="http://schemas.openxmlformats.org/officeDocument/2006/relationships/tags" Target="../tags/tag129.xml"/><Relationship Id="rId14" Type="http://schemas.openxmlformats.org/officeDocument/2006/relationships/image" Target="../media/image26.wmf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tags" Target="../tags/tag137.xml"/><Relationship Id="rId13" Type="http://schemas.openxmlformats.org/officeDocument/2006/relationships/oleObject" Target="../embeddings/oleObject15.bin"/><Relationship Id="rId18" Type="http://schemas.openxmlformats.org/officeDocument/2006/relationships/image" Target="../media/image28.wmf"/><Relationship Id="rId3" Type="http://schemas.openxmlformats.org/officeDocument/2006/relationships/tags" Target="../tags/tag132.xml"/><Relationship Id="rId7" Type="http://schemas.openxmlformats.org/officeDocument/2006/relationships/tags" Target="../tags/tag136.xml"/><Relationship Id="rId12" Type="http://schemas.openxmlformats.org/officeDocument/2006/relationships/notesSlide" Target="../notesSlides/notesSlide38.xml"/><Relationship Id="rId17" Type="http://schemas.openxmlformats.org/officeDocument/2006/relationships/oleObject" Target="../embeddings/oleObject17.bin"/><Relationship Id="rId2" Type="http://schemas.openxmlformats.org/officeDocument/2006/relationships/tags" Target="../tags/tag131.xml"/><Relationship Id="rId16" Type="http://schemas.openxmlformats.org/officeDocument/2006/relationships/image" Target="../media/image27.wmf"/><Relationship Id="rId1" Type="http://schemas.openxmlformats.org/officeDocument/2006/relationships/vmlDrawing" Target="../drawings/vmlDrawing22.vml"/><Relationship Id="rId6" Type="http://schemas.openxmlformats.org/officeDocument/2006/relationships/tags" Target="../tags/tag135.xml"/><Relationship Id="rId11" Type="http://schemas.openxmlformats.org/officeDocument/2006/relationships/slideLayout" Target="../slideLayouts/slideLayout4.xml"/><Relationship Id="rId5" Type="http://schemas.openxmlformats.org/officeDocument/2006/relationships/tags" Target="../tags/tag134.xml"/><Relationship Id="rId15" Type="http://schemas.openxmlformats.org/officeDocument/2006/relationships/oleObject" Target="../embeddings/oleObject16.bin"/><Relationship Id="rId10" Type="http://schemas.openxmlformats.org/officeDocument/2006/relationships/tags" Target="../tags/tag139.xml"/><Relationship Id="rId4" Type="http://schemas.openxmlformats.org/officeDocument/2006/relationships/tags" Target="../tags/tag133.xml"/><Relationship Id="rId9" Type="http://schemas.openxmlformats.org/officeDocument/2006/relationships/tags" Target="../tags/tag138.xml"/><Relationship Id="rId14" Type="http://schemas.openxmlformats.org/officeDocument/2006/relationships/image" Target="../media/image26.wmf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tags" Target="../tags/tag146.xml"/><Relationship Id="rId13" Type="http://schemas.openxmlformats.org/officeDocument/2006/relationships/notesSlide" Target="../notesSlides/notesSlide39.xml"/><Relationship Id="rId18" Type="http://schemas.openxmlformats.org/officeDocument/2006/relationships/oleObject" Target="../embeddings/oleObject17.bin"/><Relationship Id="rId3" Type="http://schemas.openxmlformats.org/officeDocument/2006/relationships/tags" Target="../tags/tag141.xml"/><Relationship Id="rId7" Type="http://schemas.openxmlformats.org/officeDocument/2006/relationships/tags" Target="../tags/tag145.xml"/><Relationship Id="rId12" Type="http://schemas.openxmlformats.org/officeDocument/2006/relationships/slideLayout" Target="../slideLayouts/slideLayout4.xml"/><Relationship Id="rId17" Type="http://schemas.openxmlformats.org/officeDocument/2006/relationships/image" Target="../media/image27.wmf"/><Relationship Id="rId2" Type="http://schemas.openxmlformats.org/officeDocument/2006/relationships/tags" Target="../tags/tag140.xml"/><Relationship Id="rId16" Type="http://schemas.openxmlformats.org/officeDocument/2006/relationships/oleObject" Target="../embeddings/oleObject16.bin"/><Relationship Id="rId1" Type="http://schemas.openxmlformats.org/officeDocument/2006/relationships/vmlDrawing" Target="../drawings/vmlDrawing23.vml"/><Relationship Id="rId6" Type="http://schemas.openxmlformats.org/officeDocument/2006/relationships/tags" Target="../tags/tag144.xml"/><Relationship Id="rId11" Type="http://schemas.openxmlformats.org/officeDocument/2006/relationships/tags" Target="../tags/tag149.xml"/><Relationship Id="rId5" Type="http://schemas.openxmlformats.org/officeDocument/2006/relationships/tags" Target="../tags/tag143.xml"/><Relationship Id="rId15" Type="http://schemas.openxmlformats.org/officeDocument/2006/relationships/image" Target="../media/image26.wmf"/><Relationship Id="rId10" Type="http://schemas.openxmlformats.org/officeDocument/2006/relationships/tags" Target="../tags/tag148.xml"/><Relationship Id="rId19" Type="http://schemas.openxmlformats.org/officeDocument/2006/relationships/image" Target="../media/image28.wmf"/><Relationship Id="rId4" Type="http://schemas.openxmlformats.org/officeDocument/2006/relationships/tags" Target="../tags/tag142.xml"/><Relationship Id="rId9" Type="http://schemas.openxmlformats.org/officeDocument/2006/relationships/tags" Target="../tags/tag147.xml"/><Relationship Id="rId14" Type="http://schemas.openxmlformats.org/officeDocument/2006/relationships/oleObject" Target="../embeddings/oleObject15.bin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tags" Target="../tags/tag156.xml"/><Relationship Id="rId13" Type="http://schemas.openxmlformats.org/officeDocument/2006/relationships/oleObject" Target="../embeddings/oleObject18.bin"/><Relationship Id="rId18" Type="http://schemas.openxmlformats.org/officeDocument/2006/relationships/image" Target="../media/image28.wmf"/><Relationship Id="rId3" Type="http://schemas.openxmlformats.org/officeDocument/2006/relationships/tags" Target="../tags/tag151.xml"/><Relationship Id="rId7" Type="http://schemas.openxmlformats.org/officeDocument/2006/relationships/tags" Target="../tags/tag155.xml"/><Relationship Id="rId12" Type="http://schemas.openxmlformats.org/officeDocument/2006/relationships/notesSlide" Target="../notesSlides/notesSlide40.xml"/><Relationship Id="rId17" Type="http://schemas.openxmlformats.org/officeDocument/2006/relationships/oleObject" Target="../embeddings/oleObject20.bin"/><Relationship Id="rId2" Type="http://schemas.openxmlformats.org/officeDocument/2006/relationships/tags" Target="../tags/tag150.xml"/><Relationship Id="rId16" Type="http://schemas.openxmlformats.org/officeDocument/2006/relationships/image" Target="../media/image27.wmf"/><Relationship Id="rId1" Type="http://schemas.openxmlformats.org/officeDocument/2006/relationships/vmlDrawing" Target="../drawings/vmlDrawing24.vml"/><Relationship Id="rId6" Type="http://schemas.openxmlformats.org/officeDocument/2006/relationships/tags" Target="../tags/tag154.xml"/><Relationship Id="rId11" Type="http://schemas.openxmlformats.org/officeDocument/2006/relationships/slideLayout" Target="../slideLayouts/slideLayout4.xml"/><Relationship Id="rId5" Type="http://schemas.openxmlformats.org/officeDocument/2006/relationships/tags" Target="../tags/tag153.xml"/><Relationship Id="rId15" Type="http://schemas.openxmlformats.org/officeDocument/2006/relationships/oleObject" Target="../embeddings/oleObject19.bin"/><Relationship Id="rId10" Type="http://schemas.openxmlformats.org/officeDocument/2006/relationships/tags" Target="../tags/tag158.xml"/><Relationship Id="rId4" Type="http://schemas.openxmlformats.org/officeDocument/2006/relationships/tags" Target="../tags/tag152.xml"/><Relationship Id="rId9" Type="http://schemas.openxmlformats.org/officeDocument/2006/relationships/tags" Target="../tags/tag157.xml"/><Relationship Id="rId14" Type="http://schemas.openxmlformats.org/officeDocument/2006/relationships/image" Target="../media/image29.wmf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tags" Target="../tags/tag165.xml"/><Relationship Id="rId13" Type="http://schemas.openxmlformats.org/officeDocument/2006/relationships/notesSlide" Target="../notesSlides/notesSlide41.xml"/><Relationship Id="rId18" Type="http://schemas.openxmlformats.org/officeDocument/2006/relationships/oleObject" Target="../embeddings/oleObject23.bin"/><Relationship Id="rId3" Type="http://schemas.openxmlformats.org/officeDocument/2006/relationships/tags" Target="../tags/tag160.xml"/><Relationship Id="rId7" Type="http://schemas.openxmlformats.org/officeDocument/2006/relationships/tags" Target="../tags/tag164.xml"/><Relationship Id="rId12" Type="http://schemas.openxmlformats.org/officeDocument/2006/relationships/slideLayout" Target="../slideLayouts/slideLayout4.xml"/><Relationship Id="rId17" Type="http://schemas.openxmlformats.org/officeDocument/2006/relationships/image" Target="../media/image27.wmf"/><Relationship Id="rId2" Type="http://schemas.openxmlformats.org/officeDocument/2006/relationships/tags" Target="../tags/tag159.xml"/><Relationship Id="rId16" Type="http://schemas.openxmlformats.org/officeDocument/2006/relationships/oleObject" Target="../embeddings/oleObject22.bin"/><Relationship Id="rId1" Type="http://schemas.openxmlformats.org/officeDocument/2006/relationships/vmlDrawing" Target="../drawings/vmlDrawing25.vml"/><Relationship Id="rId6" Type="http://schemas.openxmlformats.org/officeDocument/2006/relationships/tags" Target="../tags/tag163.xml"/><Relationship Id="rId11" Type="http://schemas.openxmlformats.org/officeDocument/2006/relationships/tags" Target="../tags/tag168.xml"/><Relationship Id="rId5" Type="http://schemas.openxmlformats.org/officeDocument/2006/relationships/tags" Target="../tags/tag162.xml"/><Relationship Id="rId15" Type="http://schemas.openxmlformats.org/officeDocument/2006/relationships/image" Target="../media/image29.wmf"/><Relationship Id="rId10" Type="http://schemas.openxmlformats.org/officeDocument/2006/relationships/tags" Target="../tags/tag167.xml"/><Relationship Id="rId19" Type="http://schemas.openxmlformats.org/officeDocument/2006/relationships/image" Target="../media/image28.wmf"/><Relationship Id="rId4" Type="http://schemas.openxmlformats.org/officeDocument/2006/relationships/tags" Target="../tags/tag161.xml"/><Relationship Id="rId9" Type="http://schemas.openxmlformats.org/officeDocument/2006/relationships/tags" Target="../tags/tag166.xml"/><Relationship Id="rId14" Type="http://schemas.openxmlformats.org/officeDocument/2006/relationships/oleObject" Target="../embeddings/oleObject21.bin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tags" Target="../tags/tag175.xml"/><Relationship Id="rId13" Type="http://schemas.openxmlformats.org/officeDocument/2006/relationships/notesSlide" Target="../notesSlides/notesSlide42.xml"/><Relationship Id="rId18" Type="http://schemas.openxmlformats.org/officeDocument/2006/relationships/oleObject" Target="../embeddings/oleObject23.bin"/><Relationship Id="rId3" Type="http://schemas.openxmlformats.org/officeDocument/2006/relationships/tags" Target="../tags/tag170.xml"/><Relationship Id="rId7" Type="http://schemas.openxmlformats.org/officeDocument/2006/relationships/tags" Target="../tags/tag174.xml"/><Relationship Id="rId12" Type="http://schemas.openxmlformats.org/officeDocument/2006/relationships/slideLayout" Target="../slideLayouts/slideLayout4.xml"/><Relationship Id="rId17" Type="http://schemas.openxmlformats.org/officeDocument/2006/relationships/image" Target="../media/image27.wmf"/><Relationship Id="rId2" Type="http://schemas.openxmlformats.org/officeDocument/2006/relationships/tags" Target="../tags/tag169.xml"/><Relationship Id="rId16" Type="http://schemas.openxmlformats.org/officeDocument/2006/relationships/oleObject" Target="../embeddings/oleObject22.bin"/><Relationship Id="rId1" Type="http://schemas.openxmlformats.org/officeDocument/2006/relationships/vmlDrawing" Target="../drawings/vmlDrawing26.vml"/><Relationship Id="rId6" Type="http://schemas.openxmlformats.org/officeDocument/2006/relationships/tags" Target="../tags/tag173.xml"/><Relationship Id="rId11" Type="http://schemas.openxmlformats.org/officeDocument/2006/relationships/tags" Target="../tags/tag178.xml"/><Relationship Id="rId5" Type="http://schemas.openxmlformats.org/officeDocument/2006/relationships/tags" Target="../tags/tag172.xml"/><Relationship Id="rId15" Type="http://schemas.openxmlformats.org/officeDocument/2006/relationships/image" Target="../media/image29.wmf"/><Relationship Id="rId10" Type="http://schemas.openxmlformats.org/officeDocument/2006/relationships/tags" Target="../tags/tag177.xml"/><Relationship Id="rId19" Type="http://schemas.openxmlformats.org/officeDocument/2006/relationships/image" Target="../media/image28.wmf"/><Relationship Id="rId4" Type="http://schemas.openxmlformats.org/officeDocument/2006/relationships/tags" Target="../tags/tag171.xml"/><Relationship Id="rId9" Type="http://schemas.openxmlformats.org/officeDocument/2006/relationships/tags" Target="../tags/tag176.xml"/><Relationship Id="rId14" Type="http://schemas.openxmlformats.org/officeDocument/2006/relationships/oleObject" Target="../embeddings/oleObject21.bin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tags" Target="../tags/tag185.xml"/><Relationship Id="rId13" Type="http://schemas.openxmlformats.org/officeDocument/2006/relationships/slideLayout" Target="../slideLayouts/slideLayout4.xml"/><Relationship Id="rId18" Type="http://schemas.openxmlformats.org/officeDocument/2006/relationships/image" Target="../media/image27.wmf"/><Relationship Id="rId3" Type="http://schemas.openxmlformats.org/officeDocument/2006/relationships/tags" Target="../tags/tag180.xml"/><Relationship Id="rId7" Type="http://schemas.openxmlformats.org/officeDocument/2006/relationships/tags" Target="../tags/tag184.xml"/><Relationship Id="rId12" Type="http://schemas.openxmlformats.org/officeDocument/2006/relationships/tags" Target="../tags/tag189.xml"/><Relationship Id="rId17" Type="http://schemas.openxmlformats.org/officeDocument/2006/relationships/oleObject" Target="../embeddings/oleObject22.bin"/><Relationship Id="rId2" Type="http://schemas.openxmlformats.org/officeDocument/2006/relationships/tags" Target="../tags/tag179.xml"/><Relationship Id="rId16" Type="http://schemas.openxmlformats.org/officeDocument/2006/relationships/image" Target="../media/image29.wmf"/><Relationship Id="rId20" Type="http://schemas.openxmlformats.org/officeDocument/2006/relationships/image" Target="../media/image28.wmf"/><Relationship Id="rId1" Type="http://schemas.openxmlformats.org/officeDocument/2006/relationships/vmlDrawing" Target="../drawings/vmlDrawing27.vml"/><Relationship Id="rId6" Type="http://schemas.openxmlformats.org/officeDocument/2006/relationships/tags" Target="../tags/tag183.xml"/><Relationship Id="rId11" Type="http://schemas.openxmlformats.org/officeDocument/2006/relationships/tags" Target="../tags/tag188.xml"/><Relationship Id="rId5" Type="http://schemas.openxmlformats.org/officeDocument/2006/relationships/tags" Target="../tags/tag182.xml"/><Relationship Id="rId15" Type="http://schemas.openxmlformats.org/officeDocument/2006/relationships/oleObject" Target="../embeddings/oleObject21.bin"/><Relationship Id="rId10" Type="http://schemas.openxmlformats.org/officeDocument/2006/relationships/tags" Target="../tags/tag187.xml"/><Relationship Id="rId19" Type="http://schemas.openxmlformats.org/officeDocument/2006/relationships/oleObject" Target="../embeddings/oleObject23.bin"/><Relationship Id="rId4" Type="http://schemas.openxmlformats.org/officeDocument/2006/relationships/tags" Target="../tags/tag181.xml"/><Relationship Id="rId9" Type="http://schemas.openxmlformats.org/officeDocument/2006/relationships/tags" Target="../tags/tag186.xml"/><Relationship Id="rId14" Type="http://schemas.openxmlformats.org/officeDocument/2006/relationships/notesSlide" Target="../notesSlides/notesSlide43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tags" Target="../tags/tag196.xml"/><Relationship Id="rId13" Type="http://schemas.openxmlformats.org/officeDocument/2006/relationships/notesSlide" Target="../notesSlides/notesSlide44.xml"/><Relationship Id="rId18" Type="http://schemas.openxmlformats.org/officeDocument/2006/relationships/oleObject" Target="../embeddings/oleObject23.bin"/><Relationship Id="rId3" Type="http://schemas.openxmlformats.org/officeDocument/2006/relationships/tags" Target="../tags/tag191.xml"/><Relationship Id="rId7" Type="http://schemas.openxmlformats.org/officeDocument/2006/relationships/tags" Target="../tags/tag195.xml"/><Relationship Id="rId12" Type="http://schemas.openxmlformats.org/officeDocument/2006/relationships/slideLayout" Target="../slideLayouts/slideLayout4.xml"/><Relationship Id="rId17" Type="http://schemas.openxmlformats.org/officeDocument/2006/relationships/image" Target="../media/image27.wmf"/><Relationship Id="rId2" Type="http://schemas.openxmlformats.org/officeDocument/2006/relationships/tags" Target="../tags/tag190.xml"/><Relationship Id="rId16" Type="http://schemas.openxmlformats.org/officeDocument/2006/relationships/oleObject" Target="../embeddings/oleObject22.bin"/><Relationship Id="rId1" Type="http://schemas.openxmlformats.org/officeDocument/2006/relationships/vmlDrawing" Target="../drawings/vmlDrawing28.vml"/><Relationship Id="rId6" Type="http://schemas.openxmlformats.org/officeDocument/2006/relationships/tags" Target="../tags/tag194.xml"/><Relationship Id="rId11" Type="http://schemas.openxmlformats.org/officeDocument/2006/relationships/tags" Target="../tags/tag199.xml"/><Relationship Id="rId5" Type="http://schemas.openxmlformats.org/officeDocument/2006/relationships/tags" Target="../tags/tag193.xml"/><Relationship Id="rId15" Type="http://schemas.openxmlformats.org/officeDocument/2006/relationships/image" Target="../media/image29.wmf"/><Relationship Id="rId10" Type="http://schemas.openxmlformats.org/officeDocument/2006/relationships/tags" Target="../tags/tag198.xml"/><Relationship Id="rId19" Type="http://schemas.openxmlformats.org/officeDocument/2006/relationships/image" Target="../media/image28.wmf"/><Relationship Id="rId4" Type="http://schemas.openxmlformats.org/officeDocument/2006/relationships/tags" Target="../tags/tag192.xml"/><Relationship Id="rId9" Type="http://schemas.openxmlformats.org/officeDocument/2006/relationships/tags" Target="../tags/tag197.xml"/><Relationship Id="rId14" Type="http://schemas.openxmlformats.org/officeDocument/2006/relationships/oleObject" Target="../embeddings/oleObject2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tags" Target="../tags/tag206.xml"/><Relationship Id="rId13" Type="http://schemas.openxmlformats.org/officeDocument/2006/relationships/slideLayout" Target="../slideLayouts/slideLayout4.xml"/><Relationship Id="rId18" Type="http://schemas.openxmlformats.org/officeDocument/2006/relationships/image" Target="../media/image27.wmf"/><Relationship Id="rId3" Type="http://schemas.openxmlformats.org/officeDocument/2006/relationships/tags" Target="../tags/tag201.xml"/><Relationship Id="rId7" Type="http://schemas.openxmlformats.org/officeDocument/2006/relationships/tags" Target="../tags/tag205.xml"/><Relationship Id="rId12" Type="http://schemas.openxmlformats.org/officeDocument/2006/relationships/tags" Target="../tags/tag210.xml"/><Relationship Id="rId17" Type="http://schemas.openxmlformats.org/officeDocument/2006/relationships/oleObject" Target="../embeddings/oleObject22.bin"/><Relationship Id="rId2" Type="http://schemas.openxmlformats.org/officeDocument/2006/relationships/tags" Target="../tags/tag200.xml"/><Relationship Id="rId16" Type="http://schemas.openxmlformats.org/officeDocument/2006/relationships/image" Target="../media/image29.wmf"/><Relationship Id="rId20" Type="http://schemas.openxmlformats.org/officeDocument/2006/relationships/image" Target="../media/image28.wmf"/><Relationship Id="rId1" Type="http://schemas.openxmlformats.org/officeDocument/2006/relationships/vmlDrawing" Target="../drawings/vmlDrawing29.vml"/><Relationship Id="rId6" Type="http://schemas.openxmlformats.org/officeDocument/2006/relationships/tags" Target="../tags/tag204.xml"/><Relationship Id="rId11" Type="http://schemas.openxmlformats.org/officeDocument/2006/relationships/tags" Target="../tags/tag209.xml"/><Relationship Id="rId5" Type="http://schemas.openxmlformats.org/officeDocument/2006/relationships/tags" Target="../tags/tag203.xml"/><Relationship Id="rId15" Type="http://schemas.openxmlformats.org/officeDocument/2006/relationships/oleObject" Target="../embeddings/oleObject21.bin"/><Relationship Id="rId10" Type="http://schemas.openxmlformats.org/officeDocument/2006/relationships/tags" Target="../tags/tag208.xml"/><Relationship Id="rId19" Type="http://schemas.openxmlformats.org/officeDocument/2006/relationships/oleObject" Target="../embeddings/oleObject23.bin"/><Relationship Id="rId4" Type="http://schemas.openxmlformats.org/officeDocument/2006/relationships/tags" Target="../tags/tag202.xml"/><Relationship Id="rId9" Type="http://schemas.openxmlformats.org/officeDocument/2006/relationships/tags" Target="../tags/tag207.xml"/><Relationship Id="rId14" Type="http://schemas.openxmlformats.org/officeDocument/2006/relationships/notesSlide" Target="../notesSlides/notesSlide45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tags" Target="../tags/tag213.xml"/><Relationship Id="rId2" Type="http://schemas.openxmlformats.org/officeDocument/2006/relationships/tags" Target="../tags/tag212.xml"/><Relationship Id="rId1" Type="http://schemas.openxmlformats.org/officeDocument/2006/relationships/tags" Target="../tags/tag211.xml"/><Relationship Id="rId6" Type="http://schemas.openxmlformats.org/officeDocument/2006/relationships/image" Target="../media/image30.png"/><Relationship Id="rId5" Type="http://schemas.openxmlformats.org/officeDocument/2006/relationships/notesSlide" Target="../notesSlides/notesSlide46.xml"/><Relationship Id="rId4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tags" Target="../tags/tag216.xml"/><Relationship Id="rId7" Type="http://schemas.openxmlformats.org/officeDocument/2006/relationships/image" Target="../media/image31.png"/><Relationship Id="rId2" Type="http://schemas.openxmlformats.org/officeDocument/2006/relationships/tags" Target="../tags/tag215.xml"/><Relationship Id="rId1" Type="http://schemas.openxmlformats.org/officeDocument/2006/relationships/tags" Target="../tags/tag214.xml"/><Relationship Id="rId6" Type="http://schemas.openxmlformats.org/officeDocument/2006/relationships/notesSlide" Target="../notesSlides/notesSlide47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217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tags" Target="../tags/tag220.xml"/><Relationship Id="rId7" Type="http://schemas.openxmlformats.org/officeDocument/2006/relationships/image" Target="../media/image21.png"/><Relationship Id="rId2" Type="http://schemas.openxmlformats.org/officeDocument/2006/relationships/tags" Target="../tags/tag219.xml"/><Relationship Id="rId1" Type="http://schemas.openxmlformats.org/officeDocument/2006/relationships/tags" Target="../tags/tag218.xml"/><Relationship Id="rId6" Type="http://schemas.openxmlformats.org/officeDocument/2006/relationships/notesSlide" Target="../notesSlides/notesSlide48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221.xm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tags" Target="../tags/tag224.xml"/><Relationship Id="rId7" Type="http://schemas.openxmlformats.org/officeDocument/2006/relationships/image" Target="../media/image21.png"/><Relationship Id="rId2" Type="http://schemas.openxmlformats.org/officeDocument/2006/relationships/tags" Target="../tags/tag223.xml"/><Relationship Id="rId1" Type="http://schemas.openxmlformats.org/officeDocument/2006/relationships/tags" Target="../tags/tag222.xml"/><Relationship Id="rId6" Type="http://schemas.openxmlformats.org/officeDocument/2006/relationships/notesSlide" Target="../notesSlides/notesSlide49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225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tags" Target="../tags/tag228.xml"/><Relationship Id="rId2" Type="http://schemas.openxmlformats.org/officeDocument/2006/relationships/tags" Target="../tags/tag227.xml"/><Relationship Id="rId1" Type="http://schemas.openxmlformats.org/officeDocument/2006/relationships/tags" Target="../tags/tag226.xml"/><Relationship Id="rId6" Type="http://schemas.openxmlformats.org/officeDocument/2006/relationships/image" Target="../media/image34.png"/><Relationship Id="rId5" Type="http://schemas.openxmlformats.org/officeDocument/2006/relationships/notesSlide" Target="../notesSlides/notesSlide50.xml"/><Relationship Id="rId4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Relationship Id="rId4" Type="http://schemas.openxmlformats.org/officeDocument/2006/relationships/image" Target="../media/image1.jpe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tags" Target="../tags/tag231.xml"/><Relationship Id="rId2" Type="http://schemas.openxmlformats.org/officeDocument/2006/relationships/tags" Target="../tags/tag230.xml"/><Relationship Id="rId1" Type="http://schemas.openxmlformats.org/officeDocument/2006/relationships/tags" Target="../tags/tag229.xml"/><Relationship Id="rId5" Type="http://schemas.openxmlformats.org/officeDocument/2006/relationships/notesSlide" Target="../notesSlides/notesSlide51.xml"/><Relationship Id="rId4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tags" Target="../tags/tag234.xml"/><Relationship Id="rId2" Type="http://schemas.openxmlformats.org/officeDocument/2006/relationships/tags" Target="../tags/tag233.xml"/><Relationship Id="rId1" Type="http://schemas.openxmlformats.org/officeDocument/2006/relationships/tags" Target="../tags/tag232.xml"/><Relationship Id="rId5" Type="http://schemas.openxmlformats.org/officeDocument/2006/relationships/notesSlide" Target="../notesSlides/notesSlide52.xml"/><Relationship Id="rId4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36.xml"/><Relationship Id="rId1" Type="http://schemas.openxmlformats.org/officeDocument/2006/relationships/tags" Target="../tags/tag235.xml"/><Relationship Id="rId4" Type="http://schemas.openxmlformats.org/officeDocument/2006/relationships/notesSlide" Target="../notesSlides/notesSlide53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38.xml"/><Relationship Id="rId1" Type="http://schemas.openxmlformats.org/officeDocument/2006/relationships/tags" Target="../tags/tag237.xml"/><Relationship Id="rId4" Type="http://schemas.openxmlformats.org/officeDocument/2006/relationships/notesSlide" Target="../notesSlides/notesSlide54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tags" Target="../tags/tag241.xml"/><Relationship Id="rId2" Type="http://schemas.openxmlformats.org/officeDocument/2006/relationships/tags" Target="../tags/tag240.xml"/><Relationship Id="rId1" Type="http://schemas.openxmlformats.org/officeDocument/2006/relationships/tags" Target="../tags/tag239.xml"/><Relationship Id="rId5" Type="http://schemas.openxmlformats.org/officeDocument/2006/relationships/notesSlide" Target="../notesSlides/notesSlide55.xml"/><Relationship Id="rId4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43.xml"/><Relationship Id="rId1" Type="http://schemas.openxmlformats.org/officeDocument/2006/relationships/tags" Target="../tags/tag242.xml"/><Relationship Id="rId4" Type="http://schemas.openxmlformats.org/officeDocument/2006/relationships/notesSlide" Target="../notesSlides/notesSlide56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45.xml"/><Relationship Id="rId1" Type="http://schemas.openxmlformats.org/officeDocument/2006/relationships/tags" Target="../tags/tag244.xml"/><Relationship Id="rId5" Type="http://schemas.openxmlformats.org/officeDocument/2006/relationships/image" Target="../media/image35.gif"/><Relationship Id="rId4" Type="http://schemas.openxmlformats.org/officeDocument/2006/relationships/notesSlide" Target="../notesSlides/notesSlide5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47.xml"/><Relationship Id="rId1" Type="http://schemas.openxmlformats.org/officeDocument/2006/relationships/tags" Target="../tags/tag246.xml"/><Relationship Id="rId4" Type="http://schemas.openxmlformats.org/officeDocument/2006/relationships/notesSlide" Target="../notesSlides/notesSlide58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tags" Target="../tags/tag250.xml"/><Relationship Id="rId2" Type="http://schemas.openxmlformats.org/officeDocument/2006/relationships/tags" Target="../tags/tag249.xml"/><Relationship Id="rId1" Type="http://schemas.openxmlformats.org/officeDocument/2006/relationships/tags" Target="../tags/tag248.xml"/><Relationship Id="rId5" Type="http://schemas.openxmlformats.org/officeDocument/2006/relationships/notesSlide" Target="../notesSlides/notesSlide59.xml"/><Relationship Id="rId4" Type="http://schemas.openxmlformats.org/officeDocument/2006/relationships/slideLayout" Target="../slideLayouts/slideLayout3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52.xml"/><Relationship Id="rId1" Type="http://schemas.openxmlformats.org/officeDocument/2006/relationships/tags" Target="../tags/tag251.xml"/><Relationship Id="rId4" Type="http://schemas.openxmlformats.org/officeDocument/2006/relationships/notesSlide" Target="../notesSlides/notesSlide60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tags" Target="../tags/tag255.xml"/><Relationship Id="rId2" Type="http://schemas.openxmlformats.org/officeDocument/2006/relationships/tags" Target="../tags/tag254.xml"/><Relationship Id="rId1" Type="http://schemas.openxmlformats.org/officeDocument/2006/relationships/tags" Target="../tags/tag253.xml"/><Relationship Id="rId5" Type="http://schemas.openxmlformats.org/officeDocument/2006/relationships/notesSlide" Target="../notesSlides/notesSlide61.xml"/><Relationship Id="rId4" Type="http://schemas.openxmlformats.org/officeDocument/2006/relationships/slideLayout" Target="../slideLayouts/slideLayout3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tags" Target="../tags/tag258.xml"/><Relationship Id="rId2" Type="http://schemas.openxmlformats.org/officeDocument/2006/relationships/tags" Target="../tags/tag257.xml"/><Relationship Id="rId1" Type="http://schemas.openxmlformats.org/officeDocument/2006/relationships/tags" Target="../tags/tag256.xml"/><Relationship Id="rId5" Type="http://schemas.openxmlformats.org/officeDocument/2006/relationships/notesSlide" Target="../notesSlides/notesSlide62.xml"/><Relationship Id="rId4" Type="http://schemas.openxmlformats.org/officeDocument/2006/relationships/slideLayout" Target="../slideLayouts/slideLayout3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tags" Target="../tags/tag261.xml"/><Relationship Id="rId2" Type="http://schemas.openxmlformats.org/officeDocument/2006/relationships/tags" Target="../tags/tag260.xml"/><Relationship Id="rId1" Type="http://schemas.openxmlformats.org/officeDocument/2006/relationships/tags" Target="../tags/tag259.xml"/><Relationship Id="rId5" Type="http://schemas.openxmlformats.org/officeDocument/2006/relationships/notesSlide" Target="../notesSlides/notesSlide63.xml"/><Relationship Id="rId4" Type="http://schemas.openxmlformats.org/officeDocument/2006/relationships/slideLayout" Target="../slideLayouts/slideLayout3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63.xml"/><Relationship Id="rId1" Type="http://schemas.openxmlformats.org/officeDocument/2006/relationships/tags" Target="../tags/tag262.xml"/><Relationship Id="rId4" Type="http://schemas.openxmlformats.org/officeDocument/2006/relationships/notesSlide" Target="../notesSlides/notesSlide64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tags" Target="../tags/tag266.xml"/><Relationship Id="rId2" Type="http://schemas.openxmlformats.org/officeDocument/2006/relationships/tags" Target="../tags/tag265.xml"/><Relationship Id="rId1" Type="http://schemas.openxmlformats.org/officeDocument/2006/relationships/tags" Target="../tags/tag264.xml"/><Relationship Id="rId5" Type="http://schemas.openxmlformats.org/officeDocument/2006/relationships/notesSlide" Target="../notesSlides/notesSlide65.xml"/><Relationship Id="rId4" Type="http://schemas.openxmlformats.org/officeDocument/2006/relationships/slideLayout" Target="../slideLayouts/slideLayout3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68.xml"/><Relationship Id="rId1" Type="http://schemas.openxmlformats.org/officeDocument/2006/relationships/tags" Target="../tags/tag267.xml"/><Relationship Id="rId4" Type="http://schemas.openxmlformats.org/officeDocument/2006/relationships/notesSlide" Target="../notesSlides/notesSlide6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tags" Target="../tags/tag271.xml"/><Relationship Id="rId2" Type="http://schemas.openxmlformats.org/officeDocument/2006/relationships/tags" Target="../tags/tag270.xml"/><Relationship Id="rId1" Type="http://schemas.openxmlformats.org/officeDocument/2006/relationships/tags" Target="../tags/tag269.xml"/><Relationship Id="rId5" Type="http://schemas.openxmlformats.org/officeDocument/2006/relationships/notesSlide" Target="../notesSlides/notesSlide67.xml"/><Relationship Id="rId4" Type="http://schemas.openxmlformats.org/officeDocument/2006/relationships/slideLayout" Target="../slideLayouts/slideLayout3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73.xml"/><Relationship Id="rId1" Type="http://schemas.openxmlformats.org/officeDocument/2006/relationships/tags" Target="../tags/tag272.xml"/><Relationship Id="rId4" Type="http://schemas.openxmlformats.org/officeDocument/2006/relationships/notesSlide" Target="../notesSlides/notesSlide68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75.xml"/><Relationship Id="rId1" Type="http://schemas.openxmlformats.org/officeDocument/2006/relationships/tags" Target="../tags/tag274.xml"/><Relationship Id="rId4" Type="http://schemas.openxmlformats.org/officeDocument/2006/relationships/notesSlide" Target="../notesSlides/notesSlide6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4">
            <a:extLst>
              <a:ext uri="{FF2B5EF4-FFF2-40B4-BE49-F238E27FC236}">
                <a16:creationId xmlns:a16="http://schemas.microsoft.com/office/drawing/2014/main" id="{48A963B1-7CED-5440-A0CA-52578B5A24A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64135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3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8: Timing and Verification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712055-A21C-2048-B880-6CEA6B625F5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13 March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081123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Digital Logic Abstraction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1440873"/>
          </a:xfrm>
        </p:spPr>
        <p:txBody>
          <a:bodyPr/>
          <a:lstStyle/>
          <a:p>
            <a:r>
              <a:rPr lang="en-US" b="1" dirty="0">
                <a:solidFill>
                  <a:srgbClr val="0432FF"/>
                </a:solidFill>
              </a:rPr>
              <a:t>“Digital logic”</a:t>
            </a:r>
            <a:r>
              <a:rPr lang="en-US" b="1" dirty="0"/>
              <a:t> </a:t>
            </a:r>
            <a:r>
              <a:rPr lang="en-US" dirty="0"/>
              <a:t>is a convenient </a:t>
            </a:r>
            <a:r>
              <a:rPr lang="en-US" b="1" dirty="0">
                <a:solidFill>
                  <a:srgbClr val="0432FF"/>
                </a:solidFill>
              </a:rPr>
              <a:t>abstraction</a:t>
            </a:r>
          </a:p>
          <a:p>
            <a:pPr lvl="1"/>
            <a:r>
              <a:rPr lang="en-US" dirty="0"/>
              <a:t>Output changes </a:t>
            </a:r>
            <a:r>
              <a:rPr lang="en-US" b="1" i="1" dirty="0">
                <a:solidFill>
                  <a:schemeClr val="tx2"/>
                </a:solidFill>
              </a:rPr>
              <a:t>immediately</a:t>
            </a:r>
            <a:r>
              <a:rPr lang="en-US" i="1" dirty="0"/>
              <a:t> </a:t>
            </a:r>
            <a:r>
              <a:rPr lang="en-US" dirty="0"/>
              <a:t>with the input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3967CF-6AD3-4368-A36C-FBAF26F97E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3680" y="2373632"/>
            <a:ext cx="3124200" cy="1032951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1A8572FD-FD9C-43CF-981F-C1653014CD9F}"/>
              </a:ext>
            </a:extLst>
          </p:cNvPr>
          <p:cNvGrpSpPr/>
          <p:nvPr/>
        </p:nvGrpSpPr>
        <p:grpSpPr>
          <a:xfrm>
            <a:off x="2362200" y="4475438"/>
            <a:ext cx="4343400" cy="1228130"/>
            <a:chOff x="2362200" y="4475438"/>
            <a:chExt cx="4343400" cy="1228130"/>
          </a:xfrm>
        </p:grpSpPr>
        <p:cxnSp>
          <p:nvCxnSpPr>
            <p:cNvPr id="5" name="Connector: Elbow 4">
              <a:extLst>
                <a:ext uri="{FF2B5EF4-FFF2-40B4-BE49-F238E27FC236}">
                  <a16:creationId xmlns:a16="http://schemas.microsoft.com/office/drawing/2014/main" id="{9ADD62C4-82BD-4234-B00A-1203AEA2031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71800" y="4479903"/>
              <a:ext cx="3733800" cy="457200"/>
            </a:xfrm>
            <a:prstGeom prst="bentConnector3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Connector: Elbow 10">
              <a:extLst>
                <a:ext uri="{FF2B5EF4-FFF2-40B4-BE49-F238E27FC236}">
                  <a16:creationId xmlns:a16="http://schemas.microsoft.com/office/drawing/2014/main" id="{DC59374A-01A1-4387-8809-3334DE68A8D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971800" y="5257800"/>
              <a:ext cx="3733800" cy="445768"/>
            </a:xfrm>
            <a:prstGeom prst="bentConnector3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8E99EC9-E530-452B-B30A-84417840C115}"/>
                </a:ext>
              </a:extLst>
            </p:cNvPr>
            <p:cNvSpPr txBox="1"/>
            <p:nvPr/>
          </p:nvSpPr>
          <p:spPr>
            <a:xfrm>
              <a:off x="2362200" y="4475438"/>
              <a:ext cx="45720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b="1" i="1" dirty="0">
                  <a:latin typeface="+mn-lt"/>
                </a:rPr>
                <a:t>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2AA33D0-DA6E-4286-9B47-D2DA69A6C515}"/>
                </a:ext>
              </a:extLst>
            </p:cNvPr>
            <p:cNvSpPr txBox="1"/>
            <p:nvPr/>
          </p:nvSpPr>
          <p:spPr>
            <a:xfrm>
              <a:off x="2362200" y="5241903"/>
              <a:ext cx="45720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b="1" i="1" dirty="0">
                  <a:latin typeface="+mn-lt"/>
                </a:rPr>
                <a:t>Y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95D5FEB-F39E-4B32-AF21-C9BE7963E521}"/>
                </a:ext>
              </a:extLst>
            </p:cNvPr>
            <p:cNvSpPr txBox="1"/>
            <p:nvPr/>
          </p:nvSpPr>
          <p:spPr>
            <a:xfrm>
              <a:off x="3581400" y="4521604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+mn-lt"/>
                </a:rPr>
                <a:t>1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CB9F975-B35B-40E9-9CF3-837CA335D07A}"/>
                </a:ext>
              </a:extLst>
            </p:cNvPr>
            <p:cNvSpPr txBox="1"/>
            <p:nvPr/>
          </p:nvSpPr>
          <p:spPr>
            <a:xfrm>
              <a:off x="5638800" y="4521604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+mn-lt"/>
                </a:rPr>
                <a:t>0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D1C896A-A50E-48FF-960E-D285D01C709F}"/>
                </a:ext>
              </a:extLst>
            </p:cNvPr>
            <p:cNvSpPr txBox="1"/>
            <p:nvPr/>
          </p:nvSpPr>
          <p:spPr>
            <a:xfrm>
              <a:off x="3581400" y="5329630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+mn-lt"/>
                </a:rPr>
                <a:t>0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26EF3F3-FACE-49DF-8010-14A1CD626ADA}"/>
                </a:ext>
              </a:extLst>
            </p:cNvPr>
            <p:cNvSpPr txBox="1"/>
            <p:nvPr/>
          </p:nvSpPr>
          <p:spPr>
            <a:xfrm>
              <a:off x="5638800" y="5329630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latin typeface="+mn-lt"/>
                </a:rPr>
                <a:t>1</a:t>
              </a:r>
            </a:p>
          </p:txBody>
        </p:sp>
      </p:grpSp>
      <p:sp>
        <p:nvSpPr>
          <p:cNvPr id="4" name="Oval 3">
            <a:extLst>
              <a:ext uri="{FF2B5EF4-FFF2-40B4-BE49-F238E27FC236}">
                <a16:creationId xmlns:a16="http://schemas.microsoft.com/office/drawing/2014/main" id="{2350A383-5140-3941-9E0C-B63C5E524AD4}"/>
              </a:ext>
            </a:extLst>
          </p:cNvPr>
          <p:cNvSpPr/>
          <p:nvPr/>
        </p:nvSpPr>
        <p:spPr bwMode="auto">
          <a:xfrm>
            <a:off x="4648200" y="2808191"/>
            <a:ext cx="228600" cy="2286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6510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uiExpand="1" build="p"/>
      <p:bldP spid="4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z="3600" dirty="0"/>
              <a:t>The Good News</a:t>
            </a:r>
          </a:p>
        </p:txBody>
      </p:sp>
      <p:sp>
        <p:nvSpPr>
          <p:cNvPr id="130052" name="Rectangle 4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152400" y="1085850"/>
            <a:ext cx="9067800" cy="5314950"/>
          </a:xfrm>
        </p:spPr>
        <p:txBody>
          <a:bodyPr/>
          <a:lstStyle/>
          <a:p>
            <a:r>
              <a:rPr lang="en-US" dirty="0"/>
              <a:t>Tools will try to meet timing for you!</a:t>
            </a:r>
          </a:p>
          <a:p>
            <a:pPr lvl="1"/>
            <a:r>
              <a:rPr lang="en-US" dirty="0"/>
              <a:t>Setup times, hold times</a:t>
            </a:r>
          </a:p>
          <a:p>
            <a:pPr lvl="1"/>
            <a:r>
              <a:rPr lang="en-US" dirty="0"/>
              <a:t>Clock skews</a:t>
            </a:r>
          </a:p>
          <a:p>
            <a:pPr lvl="1"/>
            <a:r>
              <a:rPr lang="en-US" dirty="0"/>
              <a:t>…</a:t>
            </a:r>
          </a:p>
          <a:p>
            <a:endParaRPr lang="en-US" dirty="0"/>
          </a:p>
          <a:p>
            <a:r>
              <a:rPr lang="en-US" dirty="0"/>
              <a:t>They usually provide a </a:t>
            </a:r>
            <a:r>
              <a:rPr lang="en-US" b="1" dirty="0">
                <a:solidFill>
                  <a:srgbClr val="7030A0"/>
                </a:solidFill>
              </a:rPr>
              <a:t>‘timing report’ </a:t>
            </a:r>
            <a:r>
              <a:rPr lang="en-US" dirty="0"/>
              <a:t>or </a:t>
            </a:r>
            <a:r>
              <a:rPr lang="en-US" b="1" dirty="0">
                <a:solidFill>
                  <a:srgbClr val="7030A0"/>
                </a:solidFill>
              </a:rPr>
              <a:t>‘timing summary’</a:t>
            </a:r>
            <a:r>
              <a:rPr lang="en-US" dirty="0">
                <a:solidFill>
                  <a:srgbClr val="7030A0"/>
                </a:solidFill>
              </a:rPr>
              <a:t> 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Worst-case</a:t>
            </a:r>
            <a:r>
              <a:rPr lang="en-US" dirty="0"/>
              <a:t> delay paths</a:t>
            </a:r>
          </a:p>
          <a:p>
            <a:pPr lvl="1"/>
            <a:r>
              <a:rPr lang="en-US" dirty="0"/>
              <a:t>Maximum operation </a:t>
            </a:r>
            <a:r>
              <a:rPr lang="en-US" b="1" dirty="0">
                <a:solidFill>
                  <a:srgbClr val="0432FF"/>
                </a:solidFill>
              </a:rPr>
              <a:t>frequency</a:t>
            </a:r>
          </a:p>
          <a:p>
            <a:pPr lvl="1"/>
            <a:r>
              <a:rPr lang="en-US" dirty="0"/>
              <a:t>Any timing </a:t>
            </a:r>
            <a:r>
              <a:rPr lang="en-US" b="1" dirty="0">
                <a:solidFill>
                  <a:srgbClr val="FF0000"/>
                </a:solidFill>
              </a:rPr>
              <a:t>errors</a:t>
            </a:r>
            <a:r>
              <a:rPr lang="en-US" dirty="0"/>
              <a:t> that were found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100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8589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2" grpId="0" uiExpand="1" build="p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z="3600" dirty="0"/>
              <a:t>The Bad News</a:t>
            </a:r>
          </a:p>
        </p:txBody>
      </p:sp>
      <p:sp>
        <p:nvSpPr>
          <p:cNvPr id="130052" name="Rectangle 4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1085850"/>
            <a:ext cx="8610600" cy="5314950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b="1" dirty="0">
                <a:solidFill>
                  <a:srgbClr val="FF0000"/>
                </a:solidFill>
              </a:rPr>
              <a:t>tool can fail </a:t>
            </a:r>
            <a:r>
              <a:rPr lang="en-US" dirty="0"/>
              <a:t>to find a solution</a:t>
            </a:r>
          </a:p>
          <a:p>
            <a:pPr lvl="1"/>
            <a:r>
              <a:rPr lang="en-US" dirty="0"/>
              <a:t>Desired clock frequency is too </a:t>
            </a:r>
            <a:r>
              <a:rPr lang="en-US" b="1" dirty="0">
                <a:solidFill>
                  <a:srgbClr val="FF0000"/>
                </a:solidFill>
              </a:rPr>
              <a:t>aggressive</a:t>
            </a:r>
          </a:p>
          <a:p>
            <a:pPr lvl="2"/>
            <a:r>
              <a:rPr lang="en-US" dirty="0"/>
              <a:t>Can result in </a:t>
            </a:r>
            <a:r>
              <a:rPr lang="en-US" b="1" dirty="0">
                <a:solidFill>
                  <a:srgbClr val="FF0000"/>
                </a:solidFill>
              </a:rPr>
              <a:t>setup time violation </a:t>
            </a:r>
            <a:r>
              <a:rPr lang="en-US" dirty="0"/>
              <a:t>on a particularly long path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Too much logic </a:t>
            </a:r>
            <a:r>
              <a:rPr lang="en-US" dirty="0"/>
              <a:t>on clock paths</a:t>
            </a:r>
          </a:p>
          <a:p>
            <a:pPr lvl="2"/>
            <a:r>
              <a:rPr lang="en-US" dirty="0"/>
              <a:t>Introduces excessive </a:t>
            </a:r>
            <a:r>
              <a:rPr lang="en-US" b="1" dirty="0">
                <a:solidFill>
                  <a:srgbClr val="FF0000"/>
                </a:solidFill>
              </a:rPr>
              <a:t>clock skew</a:t>
            </a:r>
          </a:p>
          <a:p>
            <a:pPr lvl="1"/>
            <a:r>
              <a:rPr lang="en-US" dirty="0"/>
              <a:t>Timing issues with asynchronous logic</a:t>
            </a:r>
          </a:p>
          <a:p>
            <a:pPr lvl="2"/>
            <a:endParaRPr lang="en-US" dirty="0"/>
          </a:p>
          <a:p>
            <a:r>
              <a:rPr lang="en-US" dirty="0"/>
              <a:t>The tool will provide (hopefully) </a:t>
            </a:r>
            <a:r>
              <a:rPr lang="en-US" b="1" dirty="0">
                <a:solidFill>
                  <a:srgbClr val="008000"/>
                </a:solidFill>
              </a:rPr>
              <a:t>helpful errors  </a:t>
            </a:r>
          </a:p>
          <a:p>
            <a:pPr lvl="1"/>
            <a:r>
              <a:rPr lang="en-US" dirty="0"/>
              <a:t>Reports will contain paths that failed to meet timing</a:t>
            </a:r>
          </a:p>
          <a:p>
            <a:pPr lvl="1"/>
            <a:r>
              <a:rPr lang="en-US" dirty="0"/>
              <a:t>Gives a place from where to start debugging</a:t>
            </a:r>
          </a:p>
          <a:p>
            <a:pPr lvl="1"/>
            <a:endParaRPr lang="en-US" dirty="0"/>
          </a:p>
          <a:p>
            <a:r>
              <a:rPr lang="en-US" b="1" dirty="0"/>
              <a:t>Q: </a:t>
            </a:r>
            <a:r>
              <a:rPr lang="en-US" dirty="0"/>
              <a:t>How can we </a:t>
            </a:r>
            <a:r>
              <a:rPr lang="en-US" b="1" dirty="0">
                <a:solidFill>
                  <a:srgbClr val="008000"/>
                </a:solidFill>
              </a:rPr>
              <a:t>fix timing errors</a:t>
            </a:r>
            <a:r>
              <a:rPr lang="en-US" dirty="0"/>
              <a:t>?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101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0527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2" grpId="0" uiExpand="1" build="p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z="3600" dirty="0"/>
              <a:t>Meeting Timing Constraints</a:t>
            </a:r>
          </a:p>
        </p:txBody>
      </p:sp>
      <p:sp>
        <p:nvSpPr>
          <p:cNvPr id="130052" name="Rectangle 4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1085850"/>
            <a:ext cx="8763000" cy="5314950"/>
          </a:xfrm>
        </p:spPr>
        <p:txBody>
          <a:bodyPr/>
          <a:lstStyle/>
          <a:p>
            <a:r>
              <a:rPr lang="en-US" dirty="0"/>
              <a:t>Unfortunately, this is often a </a:t>
            </a:r>
            <a:r>
              <a:rPr lang="en-US" b="1" dirty="0">
                <a:solidFill>
                  <a:srgbClr val="FF0000"/>
                </a:solidFill>
              </a:rPr>
              <a:t>manual</a:t>
            </a:r>
            <a:r>
              <a:rPr lang="en-US" dirty="0"/>
              <a:t>, </a:t>
            </a:r>
            <a:r>
              <a:rPr lang="en-US" b="1" dirty="0">
                <a:solidFill>
                  <a:srgbClr val="FF0000"/>
                </a:solidFill>
              </a:rPr>
              <a:t>iterative</a:t>
            </a:r>
            <a:r>
              <a:rPr lang="en-US" dirty="0"/>
              <a:t> process</a:t>
            </a:r>
          </a:p>
          <a:p>
            <a:pPr lvl="1"/>
            <a:r>
              <a:rPr lang="en-US" dirty="0"/>
              <a:t>Meeting strict timing constraints (e.g., high performance designs) can be </a:t>
            </a:r>
            <a:r>
              <a:rPr lang="en-US" b="1" dirty="0">
                <a:solidFill>
                  <a:srgbClr val="FF0000"/>
                </a:solidFill>
              </a:rPr>
              <a:t>tedious</a:t>
            </a:r>
          </a:p>
          <a:p>
            <a:pPr lvl="1"/>
            <a:endParaRPr lang="en-US" dirty="0"/>
          </a:p>
          <a:p>
            <a:r>
              <a:rPr lang="en-US" dirty="0"/>
              <a:t>Can try </a:t>
            </a:r>
            <a:r>
              <a:rPr lang="en-US" b="1" dirty="0"/>
              <a:t>synthesis/place-and-route</a:t>
            </a:r>
            <a:r>
              <a:rPr lang="en-US" dirty="0"/>
              <a:t> with different options</a:t>
            </a:r>
          </a:p>
          <a:p>
            <a:pPr lvl="1"/>
            <a:r>
              <a:rPr lang="en-US" dirty="0"/>
              <a:t>Different </a:t>
            </a:r>
            <a:r>
              <a:rPr lang="en-US" b="1" dirty="0"/>
              <a:t>random seeds</a:t>
            </a:r>
          </a:p>
          <a:p>
            <a:pPr lvl="1"/>
            <a:r>
              <a:rPr lang="en-US" dirty="0"/>
              <a:t>Manually provided </a:t>
            </a:r>
            <a:r>
              <a:rPr lang="en-US" b="1" dirty="0"/>
              <a:t>hints</a:t>
            </a:r>
            <a:r>
              <a:rPr lang="en-US" dirty="0"/>
              <a:t> for place-and-route</a:t>
            </a:r>
          </a:p>
          <a:p>
            <a:pPr lvl="1"/>
            <a:endParaRPr lang="en-US" dirty="0"/>
          </a:p>
          <a:p>
            <a:r>
              <a:rPr lang="en-US" dirty="0"/>
              <a:t>Can </a:t>
            </a:r>
            <a:r>
              <a:rPr lang="en-US" b="1" dirty="0">
                <a:solidFill>
                  <a:srgbClr val="FF0000"/>
                </a:solidFill>
              </a:rPr>
              <a:t>manually optimize </a:t>
            </a:r>
            <a:r>
              <a:rPr lang="en-US" dirty="0"/>
              <a:t>the reported </a:t>
            </a:r>
            <a:r>
              <a:rPr lang="en-US" b="1" dirty="0"/>
              <a:t>problem paths</a:t>
            </a:r>
          </a:p>
          <a:p>
            <a:pPr lvl="1"/>
            <a:r>
              <a:rPr lang="en-US" dirty="0"/>
              <a:t>Simplify </a:t>
            </a:r>
            <a:r>
              <a:rPr lang="en-US" b="1" dirty="0">
                <a:solidFill>
                  <a:srgbClr val="FF0000"/>
                </a:solidFill>
              </a:rPr>
              <a:t>complicated logic</a:t>
            </a:r>
            <a:endParaRPr lang="en-US" dirty="0"/>
          </a:p>
          <a:p>
            <a:pPr lvl="1"/>
            <a:r>
              <a:rPr lang="en-US" dirty="0"/>
              <a:t>Split up </a:t>
            </a:r>
            <a:r>
              <a:rPr lang="en-US" b="1" dirty="0">
                <a:solidFill>
                  <a:srgbClr val="FF0000"/>
                </a:solidFill>
              </a:rPr>
              <a:t>long combinational logic paths</a:t>
            </a:r>
          </a:p>
          <a:p>
            <a:pPr lvl="1"/>
            <a:r>
              <a:rPr lang="en-US" dirty="0"/>
              <a:t>Recall: fix hold time violations by adding </a:t>
            </a:r>
            <a:r>
              <a:rPr lang="en-US" b="1" i="1" dirty="0"/>
              <a:t>more</a:t>
            </a:r>
            <a:r>
              <a:rPr lang="en-US" i="1" dirty="0"/>
              <a:t> </a:t>
            </a:r>
            <a:r>
              <a:rPr lang="en-US" dirty="0"/>
              <a:t>logic!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102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7996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2" grpId="0" build="p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813A7-573A-FE43-AB91-0E80B6840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 Timing Constraints: Principles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CF722A-A2A1-E743-B5A8-8E46088D23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915400" cy="5193723"/>
          </a:xfrm>
        </p:spPr>
        <p:txBody>
          <a:bodyPr/>
          <a:lstStyle/>
          <a:p>
            <a:r>
              <a:rPr lang="en-US" dirty="0"/>
              <a:t>Let’s go back to the fundamentals</a:t>
            </a:r>
          </a:p>
          <a:p>
            <a:endParaRPr lang="en-US" dirty="0"/>
          </a:p>
          <a:p>
            <a:r>
              <a:rPr lang="en-US" dirty="0"/>
              <a:t>Clock cycle time is determine by the maximum logic delay we can accommodate without violating timing constraints</a:t>
            </a:r>
          </a:p>
          <a:p>
            <a:endParaRPr lang="en-US" dirty="0"/>
          </a:p>
          <a:p>
            <a:r>
              <a:rPr lang="en-US" dirty="0"/>
              <a:t>Good design principles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Critical path design: </a:t>
            </a:r>
            <a:r>
              <a:rPr lang="en-US" dirty="0"/>
              <a:t>Minimize the maximum logic delay</a:t>
            </a:r>
          </a:p>
          <a:p>
            <a:pPr marL="671512" lvl="2" indent="0">
              <a:buNone/>
            </a:pPr>
            <a:r>
              <a:rPr lang="en-US" dirty="0">
                <a:sym typeface="Wingdings" pitchFamily="2" charset="2"/>
              </a:rPr>
              <a:t> Maximizes performance</a:t>
            </a:r>
            <a:endParaRPr lang="en-US" dirty="0"/>
          </a:p>
          <a:p>
            <a:pPr lvl="1"/>
            <a:r>
              <a:rPr lang="en-US" dirty="0">
                <a:solidFill>
                  <a:srgbClr val="0432FF"/>
                </a:solidFill>
              </a:rPr>
              <a:t>Balanced design: </a:t>
            </a:r>
            <a:r>
              <a:rPr lang="en-US" dirty="0"/>
              <a:t>Balance</a:t>
            </a:r>
            <a:r>
              <a:rPr lang="en-US" b="1" dirty="0">
                <a:solidFill>
                  <a:srgbClr val="0432FF"/>
                </a:solidFill>
              </a:rPr>
              <a:t> </a:t>
            </a:r>
            <a:r>
              <a:rPr lang="en-US" dirty="0"/>
              <a:t>maximum logic delays across different parts of a system (i.e., between different pairs of flip flops)</a:t>
            </a:r>
          </a:p>
          <a:p>
            <a:pPr marL="671512" lvl="2" indent="0">
              <a:buNone/>
            </a:pPr>
            <a:r>
              <a:rPr lang="en-US" dirty="0">
                <a:sym typeface="Wingdings" pitchFamily="2" charset="2"/>
              </a:rPr>
              <a:t> No bottlenecks + minimizes wasted time</a:t>
            </a:r>
            <a:endParaRPr lang="en-US" dirty="0"/>
          </a:p>
          <a:p>
            <a:pPr lvl="1"/>
            <a:r>
              <a:rPr lang="en-US" dirty="0">
                <a:solidFill>
                  <a:srgbClr val="0432FF"/>
                </a:solidFill>
              </a:rPr>
              <a:t>Bread and butter design: </a:t>
            </a:r>
            <a:r>
              <a:rPr lang="en-US" dirty="0"/>
              <a:t>Optimize for the common case, but make sure non-common-cases do not overwhelm the design</a:t>
            </a:r>
          </a:p>
          <a:p>
            <a:pPr marL="671512" lvl="2" indent="0">
              <a:buNone/>
            </a:pPr>
            <a:r>
              <a:rPr lang="en-US" dirty="0">
                <a:sym typeface="Wingdings" pitchFamily="2" charset="2"/>
              </a:rPr>
              <a:t> Maximizes performance for realistic cases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9D7347-195D-6D46-9371-36ECFA463E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103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1991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484236"/>
          </a:xfrm>
        </p:spPr>
        <p:txBody>
          <a:bodyPr/>
          <a:lstStyle/>
          <a:p>
            <a:r>
              <a:rPr lang="en-US" dirty="0"/>
              <a:t>Timing in </a:t>
            </a:r>
            <a:r>
              <a:rPr lang="en-US" b="1" dirty="0">
                <a:solidFill>
                  <a:srgbClr val="0432FF"/>
                </a:solidFill>
              </a:rPr>
              <a:t>combinational circuits</a:t>
            </a:r>
          </a:p>
          <a:p>
            <a:pPr lvl="1"/>
            <a:r>
              <a:rPr lang="en-US" dirty="0"/>
              <a:t>Propagation delay and contamination delay</a:t>
            </a:r>
          </a:p>
          <a:p>
            <a:pPr lvl="1"/>
            <a:r>
              <a:rPr lang="en-US" dirty="0"/>
              <a:t>Glitches</a:t>
            </a:r>
          </a:p>
          <a:p>
            <a:pPr lvl="1"/>
            <a:endParaRPr lang="en-US" dirty="0"/>
          </a:p>
          <a:p>
            <a:r>
              <a:rPr lang="en-US" dirty="0"/>
              <a:t>Timing in </a:t>
            </a:r>
            <a:r>
              <a:rPr lang="en-US" b="1" dirty="0">
                <a:solidFill>
                  <a:srgbClr val="0432FF"/>
                </a:solidFill>
              </a:rPr>
              <a:t>sequential circuits</a:t>
            </a:r>
          </a:p>
          <a:p>
            <a:pPr lvl="1"/>
            <a:r>
              <a:rPr lang="en-US" dirty="0"/>
              <a:t>Setup time and hold time</a:t>
            </a:r>
          </a:p>
          <a:p>
            <a:pPr lvl="1"/>
            <a:r>
              <a:rPr lang="en-US" dirty="0"/>
              <a:t>Determining how fast a circuit can operate</a:t>
            </a:r>
          </a:p>
          <a:p>
            <a:pPr lvl="1"/>
            <a:endParaRPr lang="en-US" dirty="0"/>
          </a:p>
          <a:p>
            <a:r>
              <a:rPr lang="en-US" b="1" dirty="0">
                <a:solidFill>
                  <a:srgbClr val="0432FF"/>
                </a:solidFill>
              </a:rPr>
              <a:t>Circuit Verification</a:t>
            </a:r>
          </a:p>
          <a:p>
            <a:pPr lvl="1"/>
            <a:r>
              <a:rPr lang="en-US" dirty="0"/>
              <a:t>How to make sure a circuit works correctly</a:t>
            </a:r>
          </a:p>
          <a:p>
            <a:pPr lvl="1"/>
            <a:r>
              <a:rPr lang="en-US" dirty="0"/>
              <a:t>Functional verification</a:t>
            </a:r>
          </a:p>
          <a:p>
            <a:pPr lvl="1"/>
            <a:r>
              <a:rPr lang="en-US" dirty="0"/>
              <a:t>Timing verification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104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8673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4">
            <a:extLst>
              <a:ext uri="{FF2B5EF4-FFF2-40B4-BE49-F238E27FC236}">
                <a16:creationId xmlns:a16="http://schemas.microsoft.com/office/drawing/2014/main" id="{48A963B1-7CED-5440-A0CA-52578B5A24A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64135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3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8: Timing and Verification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712055-A21C-2048-B880-6CEA6B625F5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13 March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6901859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Combinational Circuit Delay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reality, </a:t>
            </a:r>
            <a:r>
              <a:rPr lang="en-US" b="1" dirty="0">
                <a:solidFill>
                  <a:srgbClr val="0432FF"/>
                </a:solidFill>
              </a:rPr>
              <a:t>outputs</a:t>
            </a:r>
            <a:r>
              <a:rPr lang="en-US" dirty="0">
                <a:solidFill>
                  <a:srgbClr val="0432FF"/>
                </a:solidFill>
              </a:rPr>
              <a:t> </a:t>
            </a:r>
            <a:r>
              <a:rPr lang="en-US" dirty="0"/>
              <a:t>are </a:t>
            </a:r>
            <a:r>
              <a:rPr lang="en-US" b="1" dirty="0">
                <a:solidFill>
                  <a:srgbClr val="FF0000"/>
                </a:solidFill>
              </a:rPr>
              <a:t>delayed </a:t>
            </a:r>
            <a:r>
              <a:rPr lang="en-US" dirty="0"/>
              <a:t>from </a:t>
            </a:r>
            <a:r>
              <a:rPr lang="en-US" b="1" dirty="0">
                <a:solidFill>
                  <a:srgbClr val="0432FF"/>
                </a:solidFill>
              </a:rPr>
              <a:t>inputs</a:t>
            </a:r>
          </a:p>
          <a:p>
            <a:pPr lvl="1"/>
            <a:r>
              <a:rPr lang="en-US" dirty="0"/>
              <a:t>Transistors take a finite amount of time to switch</a:t>
            </a:r>
          </a:p>
        </p:txBody>
      </p:sp>
      <p:graphicFrame>
        <p:nvGraphicFramePr>
          <p:cNvPr id="49156" name="Object 3"/>
          <p:cNvGraphicFramePr>
            <a:graphicFrameLocks noGrp="1"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19890222"/>
              </p:ext>
            </p:extLst>
          </p:nvPr>
        </p:nvGraphicFramePr>
        <p:xfrm>
          <a:off x="2590800" y="2362200"/>
          <a:ext cx="4038600" cy="373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VISIO" r:id="rId4" imgW="1735681" imgH="1602871" progId="Visio.Drawing.6">
                  <p:embed/>
                </p:oleObj>
              </mc:Choice>
              <mc:Fallback>
                <p:oleObj name="VISIO" r:id="rId4" imgW="1735681" imgH="1602871" progId="Visio.Drawing.6">
                  <p:embed/>
                  <p:pic>
                    <p:nvPicPr>
                      <p:cNvPr id="49156" name="Object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2362200"/>
                        <a:ext cx="4038600" cy="3732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743200" y="5606197"/>
            <a:ext cx="73855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i="1" dirty="0">
                <a:latin typeface="+mn-lt"/>
              </a:rPr>
              <a:t>time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81C6979-9F3F-424A-A3B3-C75B5F90F04D}"/>
              </a:ext>
            </a:extLst>
          </p:cNvPr>
          <p:cNvSpPr/>
          <p:nvPr/>
        </p:nvSpPr>
        <p:spPr bwMode="auto">
          <a:xfrm>
            <a:off x="4648200" y="2590800"/>
            <a:ext cx="152400" cy="1524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1036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  <p:bldP spid="10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de-CH" dirty="0"/>
              <a:t>Real Inverter Delay Example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81099" y="6505545"/>
            <a:ext cx="678179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i="1" dirty="0">
                <a:latin typeface="+mn-lt"/>
              </a:rPr>
              <a:t>Image source: </a:t>
            </a:r>
            <a:r>
              <a:rPr lang="en-US" sz="1000" dirty="0"/>
              <a:t>Sandoval-Ibarra, F., and E. S. Hernández-Bernal. "Ring CMOS NOT-based oscillators: Analysis and design." </a:t>
            </a:r>
            <a:r>
              <a:rPr lang="en-US" sz="1000" i="1" dirty="0"/>
              <a:t>Journal of applied research and technology,</a:t>
            </a:r>
            <a:r>
              <a:rPr lang="en-US" sz="1000" dirty="0"/>
              <a:t> 2008.</a:t>
            </a:r>
            <a:endParaRPr lang="en-US" sz="1000" i="1" dirty="0">
              <a:latin typeface="+mn-lt"/>
            </a:endParaRPr>
          </a:p>
        </p:txBody>
      </p:sp>
      <p:pic>
        <p:nvPicPr>
          <p:cNvPr id="238594" name="Picture 2" descr="Spice simulation: propagation delay definition in response to a true voltage input. Here the power supply is V DD =5.0 V.Â ">
            <a:extLst>
              <a:ext uri="{FF2B5EF4-FFF2-40B4-BE49-F238E27FC236}">
                <a16:creationId xmlns:a16="http://schemas.microsoft.com/office/drawing/2014/main" id="{5C38CAA5-05DD-49CD-A652-81805C29A0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42982"/>
            <a:ext cx="7567954" cy="497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1D1C0A51-500C-402F-B234-EAFB21E48B7B}"/>
              </a:ext>
            </a:extLst>
          </p:cNvPr>
          <p:cNvSpPr/>
          <p:nvPr/>
        </p:nvSpPr>
        <p:spPr bwMode="auto">
          <a:xfrm>
            <a:off x="2971800" y="3200400"/>
            <a:ext cx="1088976" cy="703995"/>
          </a:xfrm>
          <a:prstGeom prst="ellipse">
            <a:avLst/>
          </a:prstGeom>
          <a:noFill/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A50917A-75B2-4591-A699-F8E9F6DBD388}"/>
              </a:ext>
            </a:extLst>
          </p:cNvPr>
          <p:cNvSpPr/>
          <p:nvPr/>
        </p:nvSpPr>
        <p:spPr bwMode="auto">
          <a:xfrm>
            <a:off x="6873922" y="3200400"/>
            <a:ext cx="1088976" cy="703995"/>
          </a:xfrm>
          <a:prstGeom prst="ellipse">
            <a:avLst/>
          </a:prstGeom>
          <a:noFill/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6640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Circuit Delay and Its Variation</a:t>
            </a:r>
            <a:endParaRPr lang="de-CH" dirty="0"/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839200" cy="5022273"/>
          </a:xfrm>
        </p:spPr>
        <p:txBody>
          <a:bodyPr/>
          <a:lstStyle/>
          <a:p>
            <a:r>
              <a:rPr lang="en-US" dirty="0"/>
              <a:t>Delay is fundamentally caused by</a:t>
            </a:r>
          </a:p>
          <a:p>
            <a:pPr lvl="1"/>
            <a:r>
              <a:rPr lang="en-US" b="1" dirty="0">
                <a:solidFill>
                  <a:srgbClr val="0432FF"/>
                </a:solidFill>
              </a:rPr>
              <a:t>Capacitance</a:t>
            </a:r>
            <a:r>
              <a:rPr lang="en-US" dirty="0"/>
              <a:t> and </a:t>
            </a:r>
            <a:r>
              <a:rPr lang="en-US" b="1" dirty="0">
                <a:solidFill>
                  <a:srgbClr val="0432FF"/>
                </a:solidFill>
              </a:rPr>
              <a:t>resistance</a:t>
            </a:r>
            <a:r>
              <a:rPr lang="en-US" dirty="0"/>
              <a:t> in a circuit</a:t>
            </a:r>
          </a:p>
          <a:p>
            <a:pPr lvl="1"/>
            <a:r>
              <a:rPr lang="en-US" dirty="0"/>
              <a:t>Finite </a:t>
            </a:r>
            <a:r>
              <a:rPr lang="en-US" b="1" dirty="0">
                <a:solidFill>
                  <a:srgbClr val="0432FF"/>
                </a:solidFill>
              </a:rPr>
              <a:t>speed of light</a:t>
            </a:r>
            <a:r>
              <a:rPr lang="en-US" b="1" dirty="0"/>
              <a:t> </a:t>
            </a:r>
            <a:r>
              <a:rPr lang="en-US" dirty="0"/>
              <a:t>(not so fast on a nanosecond scale!)</a:t>
            </a:r>
          </a:p>
          <a:p>
            <a:endParaRPr lang="en-US" dirty="0"/>
          </a:p>
          <a:p>
            <a:r>
              <a:rPr lang="en-US" b="1" i="1" dirty="0"/>
              <a:t>Anything</a:t>
            </a:r>
            <a:r>
              <a:rPr lang="en-US" dirty="0"/>
              <a:t> affecting these quantities can change delay:</a:t>
            </a:r>
            <a:endParaRPr lang="en-US" dirty="0">
              <a:solidFill>
                <a:srgbClr val="0432FF"/>
              </a:solidFill>
            </a:endParaRPr>
          </a:p>
          <a:p>
            <a:pPr lvl="1"/>
            <a:r>
              <a:rPr lang="en-US" b="1" dirty="0">
                <a:solidFill>
                  <a:srgbClr val="0432FF"/>
                </a:solidFill>
              </a:rPr>
              <a:t>Rising</a:t>
            </a:r>
            <a:r>
              <a:rPr lang="en-US" dirty="0"/>
              <a:t> (i.e., 0 -&gt; 1) vs. </a:t>
            </a:r>
            <a:r>
              <a:rPr lang="en-US" b="1" dirty="0">
                <a:solidFill>
                  <a:srgbClr val="0432FF"/>
                </a:solidFill>
              </a:rPr>
              <a:t>falling</a:t>
            </a:r>
            <a:r>
              <a:rPr lang="en-US" dirty="0"/>
              <a:t> (i.e., 1 -&gt; 0) inputs</a:t>
            </a:r>
          </a:p>
          <a:p>
            <a:pPr lvl="1"/>
            <a:r>
              <a:rPr lang="en-US" dirty="0"/>
              <a:t>Different </a:t>
            </a:r>
            <a:r>
              <a:rPr lang="en-US" b="1" dirty="0">
                <a:solidFill>
                  <a:srgbClr val="0432FF"/>
                </a:solidFill>
              </a:rPr>
              <a:t>inputs</a:t>
            </a:r>
            <a:r>
              <a:rPr lang="en-US" dirty="0"/>
              <a:t> have different </a:t>
            </a:r>
            <a:r>
              <a:rPr lang="en-US" b="1" dirty="0">
                <a:solidFill>
                  <a:srgbClr val="0432FF"/>
                </a:solidFill>
              </a:rPr>
              <a:t>delays</a:t>
            </a:r>
          </a:p>
          <a:p>
            <a:pPr lvl="1"/>
            <a:r>
              <a:rPr lang="en-US" dirty="0"/>
              <a:t>Changes in </a:t>
            </a:r>
            <a:r>
              <a:rPr lang="en-US" b="1" dirty="0">
                <a:solidFill>
                  <a:srgbClr val="0432FF"/>
                </a:solidFill>
              </a:rPr>
              <a:t>environment</a:t>
            </a:r>
            <a:r>
              <a:rPr lang="en-US" dirty="0"/>
              <a:t> (e.g., temperature)</a:t>
            </a:r>
          </a:p>
          <a:p>
            <a:pPr lvl="1"/>
            <a:r>
              <a:rPr lang="en-US" b="1" dirty="0">
                <a:solidFill>
                  <a:srgbClr val="0432FF"/>
                </a:solidFill>
              </a:rPr>
              <a:t>Aging</a:t>
            </a:r>
            <a:r>
              <a:rPr lang="en-US" dirty="0"/>
              <a:t> of the circuit</a:t>
            </a:r>
          </a:p>
          <a:p>
            <a:pPr lvl="1"/>
            <a:endParaRPr lang="en-US" dirty="0"/>
          </a:p>
          <a:p>
            <a:r>
              <a:rPr lang="en-US" dirty="0"/>
              <a:t>We have a </a:t>
            </a:r>
            <a:r>
              <a:rPr lang="en-US" b="1" dirty="0">
                <a:solidFill>
                  <a:srgbClr val="FF0000"/>
                </a:solidFill>
              </a:rPr>
              <a:t>range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of possible delays </a:t>
            </a:r>
            <a:r>
              <a:rPr lang="en-US" dirty="0"/>
              <a:t>from input to output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467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Delays from Input to Output</a:t>
            </a:r>
            <a:endParaRPr lang="de-CH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997527"/>
            <a:ext cx="9144000" cy="2202873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Contamination delay (</a:t>
            </a:r>
            <a:r>
              <a:rPr lang="en-US" b="1" dirty="0" err="1">
                <a:solidFill>
                  <a:srgbClr val="7030A0"/>
                </a:solidFill>
              </a:rPr>
              <a:t>t</a:t>
            </a:r>
            <a:r>
              <a:rPr lang="en-US" b="1" baseline="-25000" dirty="0" err="1">
                <a:solidFill>
                  <a:srgbClr val="7030A0"/>
                </a:solidFill>
              </a:rPr>
              <a:t>cd</a:t>
            </a:r>
            <a:r>
              <a:rPr lang="en-US" b="1" dirty="0">
                <a:solidFill>
                  <a:srgbClr val="7030A0"/>
                </a:solidFill>
              </a:rPr>
              <a:t>): </a:t>
            </a:r>
            <a:r>
              <a:rPr lang="en-US" dirty="0"/>
              <a:t>delay until Y </a:t>
            </a:r>
            <a:r>
              <a:rPr lang="en-US" b="1" i="1" dirty="0"/>
              <a:t>starts changing</a:t>
            </a:r>
          </a:p>
          <a:p>
            <a:r>
              <a:rPr lang="en-US" b="1" dirty="0">
                <a:solidFill>
                  <a:srgbClr val="7030A0"/>
                </a:solidFill>
              </a:rPr>
              <a:t>Propagation delay (</a:t>
            </a:r>
            <a:r>
              <a:rPr lang="en-US" b="1" dirty="0" err="1">
                <a:solidFill>
                  <a:srgbClr val="7030A0"/>
                </a:solidFill>
              </a:rPr>
              <a:t>t</a:t>
            </a:r>
            <a:r>
              <a:rPr lang="en-US" b="1" baseline="-25000" dirty="0" err="1">
                <a:solidFill>
                  <a:srgbClr val="7030A0"/>
                </a:solidFill>
              </a:rPr>
              <a:t>pd</a:t>
            </a:r>
            <a:r>
              <a:rPr lang="en-US" b="1" dirty="0">
                <a:solidFill>
                  <a:srgbClr val="7030A0"/>
                </a:solidFill>
              </a:rPr>
              <a:t>): </a:t>
            </a:r>
            <a:r>
              <a:rPr lang="en-US" dirty="0"/>
              <a:t>delay until Y </a:t>
            </a:r>
            <a:r>
              <a:rPr lang="en-US" b="1" i="1" dirty="0"/>
              <a:t>finishes changing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83"/>
          <a:stretch/>
        </p:blipFill>
        <p:spPr>
          <a:xfrm>
            <a:off x="4297286" y="2635618"/>
            <a:ext cx="4541914" cy="341419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384" y="3538930"/>
            <a:ext cx="3209925" cy="1095375"/>
          </a:xfrm>
          <a:prstGeom prst="rect">
            <a:avLst/>
          </a:prstGeom>
        </p:spPr>
      </p:pic>
      <p:sp>
        <p:nvSpPr>
          <p:cNvPr id="12" name="Content Placeholder 5"/>
          <p:cNvSpPr txBox="1">
            <a:spLocks/>
          </p:cNvSpPr>
          <p:nvPr/>
        </p:nvSpPr>
        <p:spPr bwMode="auto">
          <a:xfrm>
            <a:off x="839708" y="2105418"/>
            <a:ext cx="258127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u="sng" kern="0" dirty="0"/>
              <a:t>Example Circuit</a:t>
            </a:r>
          </a:p>
        </p:txBody>
      </p:sp>
      <p:sp>
        <p:nvSpPr>
          <p:cNvPr id="13" name="Content Placeholder 5"/>
          <p:cNvSpPr txBox="1">
            <a:spLocks/>
          </p:cNvSpPr>
          <p:nvPr/>
        </p:nvSpPr>
        <p:spPr bwMode="auto">
          <a:xfrm>
            <a:off x="4495800" y="2122868"/>
            <a:ext cx="3992484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u="sng" kern="0" dirty="0"/>
              <a:t>Effect of Changing Input ‘A’</a:t>
            </a:r>
          </a:p>
        </p:txBody>
      </p:sp>
      <p:sp>
        <p:nvSpPr>
          <p:cNvPr id="14" name="Gray means value is changing"/>
          <p:cNvSpPr txBox="1"/>
          <p:nvPr/>
        </p:nvSpPr>
        <p:spPr>
          <a:xfrm>
            <a:off x="4434763" y="6153468"/>
            <a:ext cx="3429000" cy="656590"/>
          </a:xfrm>
          <a:prstGeom prst="rect">
            <a:avLst/>
          </a:prstGeom>
          <a:solidFill>
            <a:srgbClr val="C3DCFF"/>
          </a:solidFill>
          <a:ln w="12700"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ctr">
              <a:defRPr sz="1800" b="1"/>
            </a:lvl1pPr>
          </a:lstStyle>
          <a:p>
            <a:r>
              <a:rPr lang="en-US" dirty="0">
                <a:solidFill>
                  <a:srgbClr val="FF0000"/>
                </a:solidFill>
              </a:rPr>
              <a:t>Cross-hatching</a:t>
            </a:r>
          </a:p>
          <a:p>
            <a:r>
              <a:rPr lang="en-US" dirty="0">
                <a:solidFill>
                  <a:srgbClr val="FF0000"/>
                </a:solidFill>
              </a:rPr>
              <a:t>means value is changing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9" name="Line"/>
          <p:cNvSpPr/>
          <p:nvPr/>
        </p:nvSpPr>
        <p:spPr>
          <a:xfrm flipV="1">
            <a:off x="6324600" y="4864278"/>
            <a:ext cx="990599" cy="1289189"/>
          </a:xfrm>
          <a:prstGeom prst="line">
            <a:avLst/>
          </a:prstGeom>
          <a:ln w="38100">
            <a:solidFill>
              <a:srgbClr val="FF0000"/>
            </a:solidFill>
            <a:miter lim="400000"/>
            <a:tailEnd type="triangle"/>
          </a:ln>
        </p:spPr>
        <p:txBody>
          <a:bodyPr lIns="0" tIns="0" rIns="0" bIns="0"/>
          <a:lstStyle/>
          <a:p>
            <a:pPr algn="ctr" defTabSz="584200">
              <a:buClr>
                <a:srgbClr val="AB1500"/>
              </a:buClr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011930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12" grpId="0"/>
      <p:bldP spid="13" grpId="0"/>
      <p:bldP spid="14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Long/Short Paths</a:t>
            </a:r>
            <a:endParaRPr lang="de-CH" dirty="0"/>
          </a:p>
        </p:txBody>
      </p:sp>
      <p:sp>
        <p:nvSpPr>
          <p:cNvPr id="52227" name="Content Placeholder 5"/>
          <p:cNvSpPr>
            <a:spLocks noGrp="1"/>
          </p:cNvSpPr>
          <p:nvPr>
            <p:ph idx="1"/>
          </p:nvPr>
        </p:nvSpPr>
        <p:spPr>
          <a:xfrm>
            <a:off x="396875" y="5486400"/>
            <a:ext cx="8442325" cy="990600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Critical (Longest) Path:</a:t>
            </a:r>
            <a:r>
              <a:rPr lang="en-US" dirty="0"/>
              <a:t>	</a:t>
            </a:r>
            <a:r>
              <a:rPr lang="en-US" b="1" dirty="0" err="1"/>
              <a:t>t</a:t>
            </a:r>
            <a:r>
              <a:rPr lang="en-US" b="1" baseline="-25000" dirty="0" err="1"/>
              <a:t>pd</a:t>
            </a:r>
            <a:r>
              <a:rPr lang="en-US" b="1" dirty="0"/>
              <a:t> = 2 </a:t>
            </a:r>
            <a:r>
              <a:rPr lang="en-US" b="1" dirty="0" err="1"/>
              <a:t>t</a:t>
            </a:r>
            <a:r>
              <a:rPr lang="en-US" b="1" baseline="-25000" dirty="0" err="1"/>
              <a:t>pd_AND</a:t>
            </a:r>
            <a:r>
              <a:rPr lang="en-US" b="1" dirty="0"/>
              <a:t> + </a:t>
            </a:r>
            <a:r>
              <a:rPr lang="en-US" b="1" dirty="0" err="1"/>
              <a:t>t</a:t>
            </a:r>
            <a:r>
              <a:rPr lang="en-US" b="1" baseline="-25000" dirty="0" err="1"/>
              <a:t>pd_OR</a:t>
            </a:r>
            <a:endParaRPr lang="en-US" b="1" baseline="-25000" dirty="0"/>
          </a:p>
          <a:p>
            <a:r>
              <a:rPr lang="en-US" b="1" dirty="0">
                <a:solidFill>
                  <a:srgbClr val="7030A0"/>
                </a:solidFill>
              </a:rPr>
              <a:t>Shortest Path: </a:t>
            </a:r>
            <a:r>
              <a:rPr lang="en-US" dirty="0"/>
              <a:t>			</a:t>
            </a:r>
            <a:r>
              <a:rPr lang="en-US" b="1" dirty="0" err="1"/>
              <a:t>t</a:t>
            </a:r>
            <a:r>
              <a:rPr lang="en-US" b="1" baseline="-25000" dirty="0" err="1"/>
              <a:t>cd</a:t>
            </a:r>
            <a:r>
              <a:rPr lang="en-US" b="1" dirty="0"/>
              <a:t>  = </a:t>
            </a:r>
            <a:r>
              <a:rPr lang="en-US" b="1" dirty="0" err="1"/>
              <a:t>t</a:t>
            </a:r>
            <a:r>
              <a:rPr lang="en-US" b="1" baseline="-25000" dirty="0" err="1"/>
              <a:t>cd_AND</a:t>
            </a:r>
            <a:endParaRPr lang="en-US" b="1" baseline="-25000" dirty="0"/>
          </a:p>
          <a:p>
            <a:endParaRPr lang="de-CH" dirty="0"/>
          </a:p>
        </p:txBody>
      </p:sp>
      <p:graphicFrame>
        <p:nvGraphicFramePr>
          <p:cNvPr id="52228" name="Object 6"/>
          <p:cNvGraphicFramePr>
            <a:graphicFrameLocks noGrp="1"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98811671"/>
              </p:ext>
            </p:extLst>
          </p:nvPr>
        </p:nvGraphicFramePr>
        <p:xfrm>
          <a:off x="1192823" y="1676400"/>
          <a:ext cx="6705600" cy="3946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VISIO" r:id="rId4" imgW="2001299" imgH="1178492" progId="Visio.Drawing.6">
                  <p:embed/>
                </p:oleObj>
              </mc:Choice>
              <mc:Fallback>
                <p:oleObj name="VISIO" r:id="rId4" imgW="2001299" imgH="1178492" progId="Visio.Drawing.6">
                  <p:embed/>
                  <p:pic>
                    <p:nvPicPr>
                      <p:cNvPr id="52228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2823" y="1676400"/>
                        <a:ext cx="6705600" cy="3946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Content Placeholder 5"/>
          <p:cNvSpPr txBox="1">
            <a:spLocks/>
          </p:cNvSpPr>
          <p:nvPr/>
        </p:nvSpPr>
        <p:spPr bwMode="auto">
          <a:xfrm>
            <a:off x="228600" y="932045"/>
            <a:ext cx="8634046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We care about </a:t>
            </a:r>
            <a:r>
              <a:rPr lang="en-US" b="1" kern="0" dirty="0"/>
              <a:t>both</a:t>
            </a:r>
            <a:r>
              <a:rPr lang="en-US" kern="0" dirty="0"/>
              <a:t> the </a:t>
            </a:r>
            <a:r>
              <a:rPr lang="en-US" b="1" i="1" kern="0" dirty="0">
                <a:solidFill>
                  <a:srgbClr val="0432FF"/>
                </a:solidFill>
              </a:rPr>
              <a:t>longest</a:t>
            </a:r>
            <a:r>
              <a:rPr lang="en-US" i="1" kern="0" dirty="0"/>
              <a:t> </a:t>
            </a:r>
            <a:r>
              <a:rPr lang="en-US" kern="0" dirty="0"/>
              <a:t>and </a:t>
            </a:r>
            <a:r>
              <a:rPr lang="en-US" b="1" i="1" kern="0" dirty="0">
                <a:solidFill>
                  <a:srgbClr val="0432FF"/>
                </a:solidFill>
              </a:rPr>
              <a:t>shortest</a:t>
            </a:r>
            <a:r>
              <a:rPr lang="en-US" i="1" kern="0" dirty="0"/>
              <a:t> </a:t>
            </a:r>
            <a:r>
              <a:rPr lang="en-US" kern="0" dirty="0"/>
              <a:t>paths in a circuit (we will see why later in the lecture) </a:t>
            </a:r>
            <a:endParaRPr lang="de-CH" kern="0" dirty="0"/>
          </a:p>
        </p:txBody>
      </p:sp>
    </p:spTree>
    <p:extLst>
      <p:ext uri="{BB962C8B-B14F-4D97-AF65-F5344CB8AC3E}">
        <p14:creationId xmlns:p14="http://schemas.microsoft.com/office/powerpoint/2010/main" val="13077069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 uiExpand="1" build="p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 hidden="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3251" name="Rectangle 10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dirty="0" err="1"/>
              <a:t>t</a:t>
            </a:r>
            <a:r>
              <a:rPr lang="en-US" baseline="-25000" dirty="0" err="1"/>
              <a:t>pd</a:t>
            </a:r>
            <a:r>
              <a:rPr lang="en-US" dirty="0"/>
              <a:t> for a Real NAND-2 Gate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5791200"/>
            <a:ext cx="8610600" cy="517624"/>
          </a:xfrm>
        </p:spPr>
        <p:txBody>
          <a:bodyPr/>
          <a:lstStyle/>
          <a:p>
            <a:r>
              <a:rPr lang="en-US" dirty="0"/>
              <a:t>Heavy </a:t>
            </a:r>
            <a:r>
              <a:rPr lang="en-US" b="1" dirty="0">
                <a:solidFill>
                  <a:srgbClr val="FF0000"/>
                </a:solidFill>
              </a:rPr>
              <a:t>dependence</a:t>
            </a:r>
            <a:r>
              <a:rPr lang="en-US" dirty="0"/>
              <a:t> on </a:t>
            </a:r>
            <a:r>
              <a:rPr lang="en-US" b="1" dirty="0">
                <a:solidFill>
                  <a:srgbClr val="0432FF"/>
                </a:solidFill>
              </a:rPr>
              <a:t>voltage</a:t>
            </a:r>
            <a:r>
              <a:rPr lang="en-US" dirty="0"/>
              <a:t> and </a:t>
            </a:r>
            <a:r>
              <a:rPr lang="en-US" b="1" dirty="0">
                <a:solidFill>
                  <a:srgbClr val="0432FF"/>
                </a:solidFill>
              </a:rPr>
              <a:t>temperature</a:t>
            </a:r>
            <a:r>
              <a:rPr lang="en-US" dirty="0"/>
              <a:t>!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b="31358"/>
          <a:stretch/>
        </p:blipFill>
        <p:spPr>
          <a:xfrm>
            <a:off x="261216" y="3033595"/>
            <a:ext cx="8547180" cy="2286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901865" y="6520100"/>
            <a:ext cx="5257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CC9900"/>
              </a:buClr>
              <a:buSzPct val="65000"/>
            </a:pPr>
            <a:r>
              <a:rPr lang="en-US" sz="1400" i="1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Source: </a:t>
            </a:r>
            <a:r>
              <a:rPr lang="en-US" sz="1400" i="1" kern="0" dirty="0" err="1">
                <a:solidFill>
                  <a:srgbClr val="000000"/>
                </a:solidFill>
                <a:latin typeface="Tahoma"/>
                <a:ea typeface="ＭＳ Ｐゴシック" charset="0"/>
              </a:rPr>
              <a:t>Nexperia</a:t>
            </a:r>
            <a:r>
              <a:rPr lang="en-US" sz="1400" i="1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 2-input NAND (74HC00) Datasheet, Section 10</a:t>
            </a:r>
          </a:p>
        </p:txBody>
      </p:sp>
      <p:pic>
        <p:nvPicPr>
          <p:cNvPr id="204802" name="Picture 2" descr="http://rees52.com/367-thickbox_default/74hc00-quad-2-input-nand-gate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50" t="40145" r="37250" b="38855"/>
          <a:stretch/>
        </p:blipFill>
        <p:spPr bwMode="auto">
          <a:xfrm>
            <a:off x="2133600" y="1146948"/>
            <a:ext cx="20574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04" name="Picture 4" descr="https://www.makertronics.co.uk/images/detailed/5/Ext-2201-000.jpg?t=143774732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904" y="968650"/>
            <a:ext cx="1479885" cy="1767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val 9"/>
          <p:cNvSpPr/>
          <p:nvPr/>
        </p:nvSpPr>
        <p:spPr bwMode="auto">
          <a:xfrm>
            <a:off x="7614516" y="4274822"/>
            <a:ext cx="533400" cy="228600"/>
          </a:xfrm>
          <a:prstGeom prst="ellipse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5566641" y="5047395"/>
            <a:ext cx="627735" cy="228600"/>
          </a:xfrm>
          <a:prstGeom prst="ellipse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5" name="Straight Arrow Connector 4"/>
          <p:cNvCxnSpPr>
            <a:stCxn id="11" idx="7"/>
            <a:endCxn id="10" idx="3"/>
          </p:cNvCxnSpPr>
          <p:nvPr/>
        </p:nvCxnSpPr>
        <p:spPr bwMode="auto">
          <a:xfrm flipV="1">
            <a:off x="6102446" y="4469944"/>
            <a:ext cx="1590185" cy="610929"/>
          </a:xfrm>
          <a:prstGeom prst="straightConnector1">
            <a:avLst/>
          </a:prstGeom>
          <a:solidFill>
            <a:srgbClr val="C0C0C0"/>
          </a:solidFill>
          <a:ln w="508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9119902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/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66337"/>
          <a:stretch/>
        </p:blipFill>
        <p:spPr bwMode="auto">
          <a:xfrm>
            <a:off x="3993356" y="1415861"/>
            <a:ext cx="2318422" cy="4559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4" name="Rectangle 2" hidden="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4275" name="Rectangle 10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noFill/>
        </p:spPr>
        <p:txBody>
          <a:bodyPr/>
          <a:lstStyle/>
          <a:p>
            <a:r>
              <a:rPr lang="en-US" dirty="0"/>
              <a:t>Example Worst-Case </a:t>
            </a:r>
            <a:r>
              <a:rPr lang="en-US" dirty="0" err="1"/>
              <a:t>t</a:t>
            </a:r>
            <a:r>
              <a:rPr lang="en-US" baseline="-25000" dirty="0" err="1"/>
              <a:t>pd</a:t>
            </a:r>
            <a:endParaRPr lang="en-US" dirty="0"/>
          </a:p>
        </p:txBody>
      </p:sp>
      <p:pic>
        <p:nvPicPr>
          <p:cNvPr id="54276" name="Picture 6"/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79" r="29189"/>
          <a:stretch/>
        </p:blipFill>
        <p:spPr>
          <a:xfrm>
            <a:off x="6387977" y="1415861"/>
            <a:ext cx="2474669" cy="4559808"/>
          </a:xfr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Content Placeholder 5"/>
          <p:cNvSpPr txBox="1">
            <a:spLocks/>
          </p:cNvSpPr>
          <p:nvPr/>
        </p:nvSpPr>
        <p:spPr bwMode="auto">
          <a:xfrm>
            <a:off x="252046" y="887920"/>
            <a:ext cx="8610600" cy="474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Two different </a:t>
            </a:r>
            <a:r>
              <a:rPr lang="en-US" b="1" kern="0" dirty="0">
                <a:solidFill>
                  <a:srgbClr val="0432FF"/>
                </a:solidFill>
              </a:rPr>
              <a:t>implementations</a:t>
            </a:r>
            <a:r>
              <a:rPr lang="en-US" kern="0" dirty="0"/>
              <a:t> of a </a:t>
            </a:r>
            <a:r>
              <a:rPr lang="en-US" b="1" kern="0" dirty="0">
                <a:solidFill>
                  <a:srgbClr val="0432FF"/>
                </a:solidFill>
              </a:rPr>
              <a:t>4:1 multiplexer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3" t="21614" r="16335" b="6944"/>
          <a:stretch/>
        </p:blipFill>
        <p:spPr bwMode="auto">
          <a:xfrm>
            <a:off x="196360" y="1930211"/>
            <a:ext cx="3481754" cy="2678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5"/>
          <p:cNvSpPr txBox="1">
            <a:spLocks/>
          </p:cNvSpPr>
          <p:nvPr/>
        </p:nvSpPr>
        <p:spPr bwMode="auto">
          <a:xfrm>
            <a:off x="943525" y="1330136"/>
            <a:ext cx="1914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u="sng" kern="0" dirty="0"/>
              <a:t>Gate Delays</a:t>
            </a:r>
          </a:p>
        </p:txBody>
      </p:sp>
      <p:sp>
        <p:nvSpPr>
          <p:cNvPr id="9" name="Content Placeholder 5"/>
          <p:cNvSpPr txBox="1">
            <a:spLocks/>
          </p:cNvSpPr>
          <p:nvPr/>
        </p:nvSpPr>
        <p:spPr bwMode="auto">
          <a:xfrm>
            <a:off x="3678114" y="1344864"/>
            <a:ext cx="2657476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u="sng" kern="0" dirty="0"/>
              <a:t>Implementation 1</a:t>
            </a:r>
          </a:p>
        </p:txBody>
      </p:sp>
      <p:sp>
        <p:nvSpPr>
          <p:cNvPr id="10" name="Content Placeholder 5"/>
          <p:cNvSpPr txBox="1">
            <a:spLocks/>
          </p:cNvSpPr>
          <p:nvPr/>
        </p:nvSpPr>
        <p:spPr bwMode="auto">
          <a:xfrm>
            <a:off x="6397502" y="1339661"/>
            <a:ext cx="2657476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u="sng" kern="0" dirty="0"/>
              <a:t>Implementation 2</a:t>
            </a:r>
          </a:p>
        </p:txBody>
      </p:sp>
      <p:sp>
        <p:nvSpPr>
          <p:cNvPr id="3" name="Oval 2"/>
          <p:cNvSpPr/>
          <p:nvPr/>
        </p:nvSpPr>
        <p:spPr bwMode="auto">
          <a:xfrm>
            <a:off x="6921378" y="5683061"/>
            <a:ext cx="533400" cy="228600"/>
          </a:xfrm>
          <a:prstGeom prst="ellipse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4559178" y="5684109"/>
            <a:ext cx="627735" cy="228600"/>
          </a:xfrm>
          <a:prstGeom prst="ellipse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3" name="Straight Arrow Connector 12"/>
          <p:cNvCxnSpPr>
            <a:stCxn id="12" idx="6"/>
            <a:endCxn id="3" idx="2"/>
          </p:cNvCxnSpPr>
          <p:nvPr/>
        </p:nvCxnSpPr>
        <p:spPr bwMode="auto">
          <a:xfrm flipV="1">
            <a:off x="5186913" y="5797361"/>
            <a:ext cx="1734465" cy="1048"/>
          </a:xfrm>
          <a:prstGeom prst="straightConnector1">
            <a:avLst/>
          </a:prstGeom>
          <a:solidFill>
            <a:srgbClr val="C0C0C0"/>
          </a:solidFill>
          <a:ln w="508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15" name="Content Placeholder 5"/>
          <p:cNvSpPr txBox="1">
            <a:spLocks/>
          </p:cNvSpPr>
          <p:nvPr/>
        </p:nvSpPr>
        <p:spPr bwMode="auto">
          <a:xfrm>
            <a:off x="252046" y="5985544"/>
            <a:ext cx="8610600" cy="474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b="1" kern="0" dirty="0"/>
              <a:t>Different designs </a:t>
            </a:r>
            <a:r>
              <a:rPr lang="en-US" kern="0" dirty="0"/>
              <a:t>lead to very </a:t>
            </a:r>
            <a:r>
              <a:rPr lang="en-US" b="1" kern="0" dirty="0">
                <a:solidFill>
                  <a:srgbClr val="FF0000"/>
                </a:solidFill>
              </a:rPr>
              <a:t>different delays</a:t>
            </a:r>
            <a:endParaRPr lang="en-US" kern="0" dirty="0">
              <a:solidFill>
                <a:srgbClr val="FF0000"/>
              </a:solidFill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6921378" y="5269861"/>
            <a:ext cx="533400" cy="228600"/>
          </a:xfrm>
          <a:prstGeom prst="ellipse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559178" y="5270909"/>
            <a:ext cx="627735" cy="228600"/>
          </a:xfrm>
          <a:prstGeom prst="ellipse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8" name="Straight Arrow Connector 17"/>
          <p:cNvCxnSpPr>
            <a:stCxn id="17" idx="6"/>
            <a:endCxn id="16" idx="2"/>
          </p:cNvCxnSpPr>
          <p:nvPr/>
        </p:nvCxnSpPr>
        <p:spPr bwMode="auto">
          <a:xfrm flipV="1">
            <a:off x="5186913" y="5384161"/>
            <a:ext cx="1734465" cy="1048"/>
          </a:xfrm>
          <a:prstGeom prst="straightConnector1">
            <a:avLst/>
          </a:prstGeom>
          <a:solidFill>
            <a:srgbClr val="C0C0C0"/>
          </a:solidFill>
          <a:ln w="508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0866170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/>
      <p:bldP spid="9" grpId="0"/>
      <p:bldP spid="10" grpId="0"/>
      <p:bldP spid="3" grpId="0" animBg="1"/>
      <p:bldP spid="12" grpId="0" animBg="1"/>
      <p:bldP spid="15" grpId="0" build="p"/>
      <p:bldP spid="16" grpId="0" animBg="1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Disclaimer: Calculating Long/Short Paths</a:t>
            </a:r>
            <a:endParaRPr lang="de-CH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28600" y="997527"/>
            <a:ext cx="8763000" cy="5193723"/>
          </a:xfrm>
        </p:spPr>
        <p:txBody>
          <a:bodyPr/>
          <a:lstStyle/>
          <a:p>
            <a:r>
              <a:rPr lang="en-US" dirty="0"/>
              <a:t>It’s </a:t>
            </a:r>
            <a:r>
              <a:rPr lang="en-US" b="1" dirty="0">
                <a:solidFill>
                  <a:srgbClr val="FF0000"/>
                </a:solidFill>
              </a:rPr>
              <a:t>not</a:t>
            </a:r>
            <a:r>
              <a:rPr lang="en-US" dirty="0"/>
              <a:t> always this easy to determine the long/short paths!</a:t>
            </a:r>
          </a:p>
          <a:p>
            <a:pPr lvl="1"/>
            <a:r>
              <a:rPr lang="en-US" dirty="0"/>
              <a:t>Not all </a:t>
            </a:r>
            <a:r>
              <a:rPr lang="en-US" b="1" dirty="0"/>
              <a:t>input transitions</a:t>
            </a:r>
            <a:r>
              <a:rPr lang="en-US" dirty="0"/>
              <a:t> affect the </a:t>
            </a:r>
            <a:r>
              <a:rPr lang="en-US" b="1" dirty="0"/>
              <a:t>output</a:t>
            </a:r>
          </a:p>
          <a:p>
            <a:pPr lvl="1"/>
            <a:r>
              <a:rPr lang="en-US" dirty="0"/>
              <a:t>Can have </a:t>
            </a:r>
            <a:r>
              <a:rPr lang="en-US" b="1" dirty="0"/>
              <a:t>multiple different paths </a:t>
            </a:r>
            <a:r>
              <a:rPr lang="en-US" dirty="0"/>
              <a:t>from an input to output</a:t>
            </a:r>
          </a:p>
          <a:p>
            <a:pPr marL="344487" lvl="1" indent="0">
              <a:buNone/>
            </a:pPr>
            <a:endParaRPr lang="en-US" dirty="0"/>
          </a:p>
          <a:p>
            <a:r>
              <a:rPr lang="en-US" dirty="0"/>
              <a:t>In reality, circuits are </a:t>
            </a:r>
            <a:r>
              <a:rPr lang="en-US" b="1" dirty="0">
                <a:solidFill>
                  <a:srgbClr val="FF0000"/>
                </a:solidFill>
              </a:rPr>
              <a:t>not</a:t>
            </a:r>
            <a:r>
              <a:rPr lang="en-US" dirty="0"/>
              <a:t> all built equally</a:t>
            </a:r>
            <a:endParaRPr lang="en-US" b="1" dirty="0">
              <a:solidFill>
                <a:srgbClr val="0432FF"/>
              </a:solidFill>
            </a:endParaRPr>
          </a:p>
          <a:p>
            <a:pPr lvl="1"/>
            <a:r>
              <a:rPr lang="en-US" dirty="0"/>
              <a:t>Different instances of the </a:t>
            </a:r>
            <a:r>
              <a:rPr lang="en-US" b="1" dirty="0"/>
              <a:t>same gate</a:t>
            </a:r>
            <a:r>
              <a:rPr lang="en-US" dirty="0"/>
              <a:t> have </a:t>
            </a:r>
            <a:r>
              <a:rPr lang="en-US" b="1" dirty="0">
                <a:solidFill>
                  <a:srgbClr val="FF0000"/>
                </a:solidFill>
              </a:rPr>
              <a:t>different delays</a:t>
            </a:r>
          </a:p>
          <a:p>
            <a:pPr lvl="1"/>
            <a:r>
              <a:rPr lang="en-US" b="1" dirty="0"/>
              <a:t>Wires</a:t>
            </a:r>
            <a:r>
              <a:rPr lang="en-US" dirty="0"/>
              <a:t> have </a:t>
            </a:r>
            <a:r>
              <a:rPr lang="en-US" b="1" dirty="0">
                <a:solidFill>
                  <a:srgbClr val="FF0000"/>
                </a:solidFill>
              </a:rPr>
              <a:t>nonzero delay </a:t>
            </a:r>
            <a:r>
              <a:rPr lang="en-US" dirty="0"/>
              <a:t>(increasing with length)</a:t>
            </a:r>
          </a:p>
          <a:p>
            <a:pPr lvl="1"/>
            <a:r>
              <a:rPr lang="en-US" dirty="0"/>
              <a:t>Temperature/voltage affect circuit speeds</a:t>
            </a:r>
          </a:p>
          <a:p>
            <a:pPr lvl="2"/>
            <a:r>
              <a:rPr lang="en-US" dirty="0"/>
              <a:t>Not all circuit elements are affected the same way</a:t>
            </a:r>
          </a:p>
          <a:p>
            <a:pPr lvl="2"/>
            <a:r>
              <a:rPr lang="en-US" dirty="0"/>
              <a:t>Can even </a:t>
            </a:r>
            <a:r>
              <a:rPr lang="en-US" b="1" dirty="0">
                <a:solidFill>
                  <a:srgbClr val="FF0000"/>
                </a:solidFill>
              </a:rPr>
              <a:t>change the critical path</a:t>
            </a:r>
            <a:r>
              <a:rPr lang="en-US" dirty="0"/>
              <a:t>!</a:t>
            </a:r>
          </a:p>
          <a:p>
            <a:pPr lvl="2"/>
            <a:endParaRPr lang="en-US" dirty="0"/>
          </a:p>
          <a:p>
            <a:r>
              <a:rPr lang="en-US" dirty="0"/>
              <a:t>Designers assume </a:t>
            </a:r>
            <a:r>
              <a:rPr lang="en-US" b="1" dirty="0"/>
              <a:t>“worst-case” conditions </a:t>
            </a:r>
            <a:r>
              <a:rPr lang="en-US" dirty="0"/>
              <a:t>and run many </a:t>
            </a:r>
            <a:r>
              <a:rPr lang="en-US" b="1" dirty="0"/>
              <a:t>statistical</a:t>
            </a:r>
            <a:r>
              <a:rPr lang="en-US" dirty="0"/>
              <a:t> </a:t>
            </a:r>
            <a:r>
              <a:rPr lang="en-US" b="1" dirty="0"/>
              <a:t>simulations</a:t>
            </a:r>
            <a:r>
              <a:rPr lang="en-US" dirty="0"/>
              <a:t> to balance yield/performance</a:t>
            </a:r>
          </a:p>
          <a:p>
            <a:pPr lvl="1"/>
            <a:endParaRPr lang="de-CH" dirty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599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 hidden="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4275" name="Rectangle 10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Combinational Timing Summary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228600" y="997526"/>
            <a:ext cx="8610600" cy="5327073"/>
          </a:xfrm>
        </p:spPr>
        <p:txBody>
          <a:bodyPr/>
          <a:lstStyle/>
          <a:p>
            <a:r>
              <a:rPr lang="en-US" dirty="0"/>
              <a:t>Circuit outputs change some time </a:t>
            </a:r>
            <a:r>
              <a:rPr lang="en-US" b="1" dirty="0">
                <a:solidFill>
                  <a:srgbClr val="FF0000"/>
                </a:solidFill>
              </a:rPr>
              <a:t>after</a:t>
            </a:r>
            <a:r>
              <a:rPr lang="en-US" dirty="0"/>
              <a:t> the inputs change</a:t>
            </a:r>
          </a:p>
          <a:p>
            <a:pPr lvl="1"/>
            <a:r>
              <a:rPr lang="en-US" dirty="0"/>
              <a:t>Caused by finite speed of light (not so fast on a ns scale!)</a:t>
            </a:r>
          </a:p>
          <a:p>
            <a:pPr lvl="1"/>
            <a:r>
              <a:rPr lang="en-US" dirty="0"/>
              <a:t>Delay is dependent on inputs, environmental state, etc.</a:t>
            </a:r>
          </a:p>
          <a:p>
            <a:endParaRPr lang="en-US" dirty="0"/>
          </a:p>
          <a:p>
            <a:r>
              <a:rPr lang="en-US" dirty="0"/>
              <a:t>The range of possible delays is characterized by:</a:t>
            </a:r>
          </a:p>
          <a:p>
            <a:pPr lvl="1"/>
            <a:r>
              <a:rPr lang="en-US" b="1" dirty="0">
                <a:solidFill>
                  <a:srgbClr val="7030A0"/>
                </a:solidFill>
              </a:rPr>
              <a:t>Contamination delay (</a:t>
            </a:r>
            <a:r>
              <a:rPr lang="en-US" b="1" dirty="0" err="1">
                <a:solidFill>
                  <a:srgbClr val="7030A0"/>
                </a:solidFill>
              </a:rPr>
              <a:t>t</a:t>
            </a:r>
            <a:r>
              <a:rPr lang="en-US" b="1" baseline="-25000" dirty="0" err="1">
                <a:solidFill>
                  <a:srgbClr val="7030A0"/>
                </a:solidFill>
              </a:rPr>
              <a:t>cd</a:t>
            </a:r>
            <a:r>
              <a:rPr lang="en-US" b="1" dirty="0">
                <a:solidFill>
                  <a:srgbClr val="7030A0"/>
                </a:solidFill>
              </a:rPr>
              <a:t>): </a:t>
            </a:r>
            <a:r>
              <a:rPr lang="en-US" i="1" dirty="0"/>
              <a:t>minimum possible </a:t>
            </a:r>
            <a:r>
              <a:rPr lang="en-US" dirty="0"/>
              <a:t>delay</a:t>
            </a:r>
          </a:p>
          <a:p>
            <a:pPr lvl="1"/>
            <a:r>
              <a:rPr lang="en-US" b="1" dirty="0">
                <a:solidFill>
                  <a:srgbClr val="7030A0"/>
                </a:solidFill>
              </a:rPr>
              <a:t>Propagation delay (</a:t>
            </a:r>
            <a:r>
              <a:rPr lang="en-US" b="1" dirty="0" err="1">
                <a:solidFill>
                  <a:srgbClr val="7030A0"/>
                </a:solidFill>
              </a:rPr>
              <a:t>t</a:t>
            </a:r>
            <a:r>
              <a:rPr lang="en-US" b="1" baseline="-25000" dirty="0" err="1">
                <a:solidFill>
                  <a:srgbClr val="7030A0"/>
                </a:solidFill>
              </a:rPr>
              <a:t>pd</a:t>
            </a:r>
            <a:r>
              <a:rPr lang="en-US" b="1" dirty="0">
                <a:solidFill>
                  <a:srgbClr val="7030A0"/>
                </a:solidFill>
              </a:rPr>
              <a:t>): </a:t>
            </a:r>
            <a:r>
              <a:rPr lang="en-US" i="1" dirty="0"/>
              <a:t>maximum possible </a:t>
            </a:r>
            <a:r>
              <a:rPr lang="en-US" dirty="0"/>
              <a:t>delay</a:t>
            </a:r>
          </a:p>
          <a:p>
            <a:pPr lvl="1"/>
            <a:endParaRPr lang="en-US" dirty="0"/>
          </a:p>
          <a:p>
            <a:r>
              <a:rPr lang="en-US" dirty="0"/>
              <a:t>Delays </a:t>
            </a:r>
            <a:r>
              <a:rPr lang="en-US" b="1" dirty="0">
                <a:solidFill>
                  <a:srgbClr val="FF0000"/>
                </a:solidFill>
              </a:rPr>
              <a:t>change</a:t>
            </a:r>
            <a:r>
              <a:rPr lang="en-US" dirty="0"/>
              <a:t> with:</a:t>
            </a:r>
          </a:p>
          <a:p>
            <a:pPr lvl="1"/>
            <a:r>
              <a:rPr lang="en-US" dirty="0"/>
              <a:t>Circuit design (e.g., topology, materials)</a:t>
            </a:r>
          </a:p>
          <a:p>
            <a:pPr lvl="1"/>
            <a:r>
              <a:rPr lang="en-US" dirty="0"/>
              <a:t>Operating conditions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7402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4FE60-968E-164B-9377-BC3A0D264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Required</a:t>
            </a:r>
            <a:r>
              <a:rPr lang="en-US" dirty="0"/>
              <a:t> Readings (This Week)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82ACE0-B0C1-DE41-AB11-537FBB9AD3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8477"/>
            <a:ext cx="8610600" cy="5193723"/>
          </a:xfrm>
        </p:spPr>
        <p:txBody>
          <a:bodyPr/>
          <a:lstStyle/>
          <a:p>
            <a:r>
              <a:rPr lang="en-US" dirty="0"/>
              <a:t>Hardware Description Languages and Verilog </a:t>
            </a:r>
          </a:p>
          <a:p>
            <a:pPr lvl="1"/>
            <a:r>
              <a:rPr lang="en-US" dirty="0"/>
              <a:t>H&amp;H Chapter 4 in full</a:t>
            </a:r>
          </a:p>
          <a:p>
            <a:pPr lvl="1"/>
            <a:endParaRPr lang="en-US" dirty="0"/>
          </a:p>
          <a:p>
            <a:r>
              <a:rPr lang="en-US" dirty="0"/>
              <a:t>Timing and Verification</a:t>
            </a:r>
          </a:p>
          <a:p>
            <a:pPr lvl="1"/>
            <a:r>
              <a:rPr lang="en-US" dirty="0"/>
              <a:t>H&amp;H Chapters 2.9 and 3.5 + (start Chapter 5)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By tomorrow, make sure you are done with </a:t>
            </a:r>
          </a:p>
          <a:p>
            <a:pPr lvl="1"/>
            <a:r>
              <a:rPr lang="en-US" b="1" dirty="0">
                <a:solidFill>
                  <a:srgbClr val="0432FF"/>
                </a:solidFill>
              </a:rPr>
              <a:t>P&amp;P Chapters 1-3    +      H&amp;H Chapters 1-4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530914-DDCB-8244-B796-32EF5BABCB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786853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Output Glitches</a:t>
            </a:r>
            <a:endParaRPr lang="de-CH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612160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3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Glitches</a:t>
            </a:r>
          </a:p>
        </p:txBody>
      </p:sp>
      <p:sp>
        <p:nvSpPr>
          <p:cNvPr id="55301" name="Rectangle 4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28600" y="997528"/>
            <a:ext cx="8610600" cy="791530"/>
          </a:xfrm>
        </p:spPr>
        <p:txBody>
          <a:bodyPr/>
          <a:lstStyle/>
          <a:p>
            <a:r>
              <a:rPr lang="en-US" sz="2200" b="1" dirty="0">
                <a:solidFill>
                  <a:srgbClr val="7030A0"/>
                </a:solidFill>
              </a:rPr>
              <a:t>Glitch: </a:t>
            </a:r>
            <a:r>
              <a:rPr lang="en-US" sz="2200" b="1" dirty="0"/>
              <a:t>one</a:t>
            </a:r>
            <a:r>
              <a:rPr lang="en-US" sz="2200" dirty="0"/>
              <a:t> input transition causes </a:t>
            </a:r>
            <a:r>
              <a:rPr lang="en-US" sz="2200" b="1" dirty="0"/>
              <a:t>multiple</a:t>
            </a:r>
            <a:r>
              <a:rPr lang="en-US" sz="2200" dirty="0"/>
              <a:t> output transitions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775343" y="1700774"/>
            <a:ext cx="3015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>
                <a:latin typeface="Calibri" pitchFamily="34" charset="0"/>
              </a:rPr>
              <a:t>Circuit initial state</a:t>
            </a:r>
            <a:endParaRPr lang="de-CH" sz="2800" b="1" u="sng" baseline="-25000" dirty="0">
              <a:latin typeface="Calibri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l="7164" r="5171"/>
          <a:stretch/>
        </p:blipFill>
        <p:spPr>
          <a:xfrm>
            <a:off x="1841500" y="2514600"/>
            <a:ext cx="5181600" cy="234748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422400" y="4237597"/>
            <a:ext cx="4699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+mn-lt"/>
              </a:rPr>
              <a:t>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970346" y="3450336"/>
            <a:ext cx="150055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+mn-lt"/>
              </a:rPr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435100" y="2708359"/>
            <a:ext cx="457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+mn-lt"/>
              </a:rPr>
              <a:t>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435100" y="3124200"/>
            <a:ext cx="482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+mn-lt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8444796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1" grpId="0" build="p"/>
      <p:bldP spid="13" grpId="0"/>
      <p:bldP spid="16" grpId="0"/>
      <p:bldP spid="18" grpId="0"/>
      <p:bldP spid="20" grpId="0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3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Glitches</a:t>
            </a:r>
          </a:p>
        </p:txBody>
      </p:sp>
      <p:sp>
        <p:nvSpPr>
          <p:cNvPr id="5529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/>
          <a:srcRect l="7164" r="5171"/>
          <a:stretch/>
        </p:blipFill>
        <p:spPr>
          <a:xfrm>
            <a:off x="1841500" y="2514600"/>
            <a:ext cx="5181600" cy="23474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35100" y="2708359"/>
            <a:ext cx="457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+mn-lt"/>
              </a:rPr>
              <a:t>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22400" y="4237597"/>
            <a:ext cx="4699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+mn-lt"/>
              </a:rPr>
              <a:t>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800" y="3124200"/>
            <a:ext cx="12319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rgbClr val="FF0000"/>
                </a:solidFill>
                <a:latin typeface="+mn-lt"/>
              </a:rPr>
              <a:t>1 -&gt; 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70346" y="3450336"/>
            <a:ext cx="150055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rgbClr val="FF0000"/>
                </a:solidFill>
                <a:latin typeface="+mn-lt"/>
              </a:rPr>
              <a:t>1 -&gt; ?</a:t>
            </a:r>
          </a:p>
        </p:txBody>
      </p:sp>
      <p:sp>
        <p:nvSpPr>
          <p:cNvPr id="13" name="Rectangle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8600" y="997528"/>
            <a:ext cx="8610600" cy="791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200" b="1" kern="0">
                <a:solidFill>
                  <a:srgbClr val="7030A0"/>
                </a:solidFill>
              </a:rPr>
              <a:t>Glitch: </a:t>
            </a:r>
            <a:r>
              <a:rPr lang="en-US" sz="2200" b="1" kern="0"/>
              <a:t>one</a:t>
            </a:r>
            <a:r>
              <a:rPr lang="en-US" sz="2200" kern="0"/>
              <a:t> input transition causes </a:t>
            </a:r>
            <a:r>
              <a:rPr lang="en-US" sz="2200" b="1" kern="0"/>
              <a:t>multiple</a:t>
            </a:r>
            <a:r>
              <a:rPr lang="en-US" sz="2200" kern="0"/>
              <a:t> output transitions</a:t>
            </a:r>
            <a:endParaRPr lang="en-US" sz="2200" kern="0" dirty="0"/>
          </a:p>
        </p:txBody>
      </p:sp>
    </p:spTree>
    <p:extLst>
      <p:ext uri="{BB962C8B-B14F-4D97-AF65-F5344CB8AC3E}">
        <p14:creationId xmlns:p14="http://schemas.microsoft.com/office/powerpoint/2010/main" val="288854994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3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Glitches</a:t>
            </a:r>
          </a:p>
        </p:txBody>
      </p:sp>
      <p:sp>
        <p:nvSpPr>
          <p:cNvPr id="5529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/>
          <a:srcRect l="7164" r="5171"/>
          <a:stretch/>
        </p:blipFill>
        <p:spPr>
          <a:xfrm>
            <a:off x="1841500" y="2514600"/>
            <a:ext cx="5181600" cy="23474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35100" y="2708359"/>
            <a:ext cx="457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+mn-lt"/>
              </a:rPr>
              <a:t>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22400" y="4237597"/>
            <a:ext cx="4699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+mn-lt"/>
              </a:rPr>
              <a:t>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800" y="3124200"/>
            <a:ext cx="12319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+mn-lt"/>
              </a:rPr>
              <a:t>1 -&gt; 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70346" y="3450336"/>
            <a:ext cx="138625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+mn-lt"/>
              </a:rPr>
              <a:t>1 -&gt; ?</a:t>
            </a:r>
          </a:p>
        </p:txBody>
      </p:sp>
      <p:sp>
        <p:nvSpPr>
          <p:cNvPr id="5" name="Freeform 4"/>
          <p:cNvSpPr/>
          <p:nvPr/>
        </p:nvSpPr>
        <p:spPr bwMode="auto">
          <a:xfrm>
            <a:off x="1879600" y="3168650"/>
            <a:ext cx="5022850" cy="571500"/>
          </a:xfrm>
          <a:custGeom>
            <a:avLst/>
            <a:gdLst>
              <a:gd name="connsiteX0" fmla="*/ 0 w 5022850"/>
              <a:gd name="connsiteY0" fmla="*/ 190500 h 571500"/>
              <a:gd name="connsiteX1" fmla="*/ 0 w 5022850"/>
              <a:gd name="connsiteY1" fmla="*/ 190500 h 571500"/>
              <a:gd name="connsiteX2" fmla="*/ 1924050 w 5022850"/>
              <a:gd name="connsiteY2" fmla="*/ 190500 h 571500"/>
              <a:gd name="connsiteX3" fmla="*/ 2882900 w 5022850"/>
              <a:gd name="connsiteY3" fmla="*/ 0 h 571500"/>
              <a:gd name="connsiteX4" fmla="*/ 3371850 w 5022850"/>
              <a:gd name="connsiteY4" fmla="*/ 0 h 571500"/>
              <a:gd name="connsiteX5" fmla="*/ 3371850 w 5022850"/>
              <a:gd name="connsiteY5" fmla="*/ 387350 h 571500"/>
              <a:gd name="connsiteX6" fmla="*/ 3943350 w 5022850"/>
              <a:gd name="connsiteY6" fmla="*/ 374650 h 571500"/>
              <a:gd name="connsiteX7" fmla="*/ 4813300 w 5022850"/>
              <a:gd name="connsiteY7" fmla="*/ 571500 h 571500"/>
              <a:gd name="connsiteX8" fmla="*/ 4997450 w 5022850"/>
              <a:gd name="connsiteY8" fmla="*/ 571500 h 571500"/>
              <a:gd name="connsiteX9" fmla="*/ 5022850 w 5022850"/>
              <a:gd name="connsiteY9" fmla="*/ 571500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22850" h="571500">
                <a:moveTo>
                  <a:pt x="0" y="190500"/>
                </a:moveTo>
                <a:lnTo>
                  <a:pt x="0" y="190500"/>
                </a:lnTo>
                <a:lnTo>
                  <a:pt x="1924050" y="190500"/>
                </a:lnTo>
                <a:lnTo>
                  <a:pt x="2882900" y="0"/>
                </a:lnTo>
                <a:lnTo>
                  <a:pt x="3371850" y="0"/>
                </a:lnTo>
                <a:lnTo>
                  <a:pt x="3371850" y="387350"/>
                </a:lnTo>
                <a:lnTo>
                  <a:pt x="3943350" y="374650"/>
                </a:lnTo>
                <a:lnTo>
                  <a:pt x="4813300" y="571500"/>
                </a:lnTo>
                <a:lnTo>
                  <a:pt x="4997450" y="571500"/>
                </a:lnTo>
                <a:lnTo>
                  <a:pt x="5022850" y="571500"/>
                </a:ln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Freeform 5"/>
          <p:cNvSpPr/>
          <p:nvPr/>
        </p:nvSpPr>
        <p:spPr bwMode="auto">
          <a:xfrm>
            <a:off x="1879600" y="3383280"/>
            <a:ext cx="5013960" cy="937260"/>
          </a:xfrm>
          <a:custGeom>
            <a:avLst/>
            <a:gdLst>
              <a:gd name="connsiteX0" fmla="*/ 0 w 5013960"/>
              <a:gd name="connsiteY0" fmla="*/ 0 h 937260"/>
              <a:gd name="connsiteX1" fmla="*/ 365760 w 5013960"/>
              <a:gd name="connsiteY1" fmla="*/ 0 h 937260"/>
              <a:gd name="connsiteX2" fmla="*/ 365760 w 5013960"/>
              <a:gd name="connsiteY2" fmla="*/ 754380 h 937260"/>
              <a:gd name="connsiteX3" fmla="*/ 1905000 w 5013960"/>
              <a:gd name="connsiteY3" fmla="*/ 754380 h 937260"/>
              <a:gd name="connsiteX4" fmla="*/ 2857500 w 5013960"/>
              <a:gd name="connsiteY4" fmla="*/ 937260 h 937260"/>
              <a:gd name="connsiteX5" fmla="*/ 3337560 w 5013960"/>
              <a:gd name="connsiteY5" fmla="*/ 937260 h 937260"/>
              <a:gd name="connsiteX6" fmla="*/ 3337560 w 5013960"/>
              <a:gd name="connsiteY6" fmla="*/ 556260 h 937260"/>
              <a:gd name="connsiteX7" fmla="*/ 3916680 w 5013960"/>
              <a:gd name="connsiteY7" fmla="*/ 556260 h 937260"/>
              <a:gd name="connsiteX8" fmla="*/ 4792980 w 5013960"/>
              <a:gd name="connsiteY8" fmla="*/ 396240 h 937260"/>
              <a:gd name="connsiteX9" fmla="*/ 5013960 w 5013960"/>
              <a:gd name="connsiteY9" fmla="*/ 396240 h 93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13960" h="937260">
                <a:moveTo>
                  <a:pt x="0" y="0"/>
                </a:moveTo>
                <a:lnTo>
                  <a:pt x="365760" y="0"/>
                </a:lnTo>
                <a:lnTo>
                  <a:pt x="365760" y="754380"/>
                </a:lnTo>
                <a:lnTo>
                  <a:pt x="1905000" y="754380"/>
                </a:lnTo>
                <a:lnTo>
                  <a:pt x="2857500" y="937260"/>
                </a:lnTo>
                <a:lnTo>
                  <a:pt x="3337560" y="937260"/>
                </a:lnTo>
                <a:lnTo>
                  <a:pt x="3337560" y="556260"/>
                </a:lnTo>
                <a:lnTo>
                  <a:pt x="3916680" y="556260"/>
                </a:lnTo>
                <a:lnTo>
                  <a:pt x="4792980" y="396240"/>
                </a:lnTo>
                <a:lnTo>
                  <a:pt x="5013960" y="396240"/>
                </a:lnTo>
              </a:path>
            </a:pathLst>
          </a:custGeom>
          <a:noFill/>
          <a:ln w="50800" cap="flat" cmpd="sng" algn="ctr">
            <a:solidFill>
              <a:srgbClr val="0432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32671" y="2505794"/>
            <a:ext cx="31609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rgbClr val="FF0000"/>
                </a:solidFill>
                <a:latin typeface="+mn-lt"/>
              </a:rPr>
              <a:t>Slow path (3 gates)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32671" y="4435667"/>
            <a:ext cx="31609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rgbClr val="0432FF"/>
                </a:solidFill>
                <a:latin typeface="+mn-lt"/>
              </a:rPr>
              <a:t>Fast path (2 gates)</a:t>
            </a:r>
          </a:p>
        </p:txBody>
      </p:sp>
      <p:sp>
        <p:nvSpPr>
          <p:cNvPr id="16" name="Rectangle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8600" y="997528"/>
            <a:ext cx="8610600" cy="791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200" b="1" kern="0">
                <a:solidFill>
                  <a:srgbClr val="7030A0"/>
                </a:solidFill>
              </a:rPr>
              <a:t>Glitch: </a:t>
            </a:r>
            <a:r>
              <a:rPr lang="en-US" sz="2200" b="1" kern="0"/>
              <a:t>one</a:t>
            </a:r>
            <a:r>
              <a:rPr lang="en-US" sz="2200" kern="0"/>
              <a:t> input transition causes </a:t>
            </a:r>
            <a:r>
              <a:rPr lang="en-US" sz="2200" b="1" kern="0"/>
              <a:t>multiple</a:t>
            </a:r>
            <a:r>
              <a:rPr lang="en-US" sz="2200" kern="0"/>
              <a:t> output transitions</a:t>
            </a:r>
            <a:endParaRPr lang="en-US" sz="2200" kern="0" dirty="0"/>
          </a:p>
        </p:txBody>
      </p:sp>
    </p:spTree>
    <p:extLst>
      <p:ext uri="{BB962C8B-B14F-4D97-AF65-F5344CB8AC3E}">
        <p14:creationId xmlns:p14="http://schemas.microsoft.com/office/powerpoint/2010/main" val="716210211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3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Glitches</a:t>
            </a:r>
          </a:p>
        </p:txBody>
      </p:sp>
      <p:sp>
        <p:nvSpPr>
          <p:cNvPr id="5529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/>
          <a:srcRect l="7164" r="5171"/>
          <a:stretch/>
        </p:blipFill>
        <p:spPr>
          <a:xfrm>
            <a:off x="1841500" y="2514600"/>
            <a:ext cx="5181600" cy="23474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35100" y="2708359"/>
            <a:ext cx="457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+mn-lt"/>
              </a:rPr>
              <a:t>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22400" y="4237597"/>
            <a:ext cx="4699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+mn-lt"/>
              </a:rPr>
              <a:t>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800" y="3124200"/>
            <a:ext cx="12319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+mn-lt"/>
              </a:rPr>
              <a:t>1 -&gt; 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70346" y="3450336"/>
            <a:ext cx="188155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chemeClr val="accent2"/>
                </a:solidFill>
                <a:latin typeface="+mn-lt"/>
              </a:rPr>
              <a:t>1 -&gt; 0 -&gt; 1</a:t>
            </a:r>
          </a:p>
        </p:txBody>
      </p:sp>
      <p:sp>
        <p:nvSpPr>
          <p:cNvPr id="5" name="Freeform 4"/>
          <p:cNvSpPr/>
          <p:nvPr/>
        </p:nvSpPr>
        <p:spPr bwMode="auto">
          <a:xfrm>
            <a:off x="1879600" y="3168650"/>
            <a:ext cx="5022850" cy="571500"/>
          </a:xfrm>
          <a:custGeom>
            <a:avLst/>
            <a:gdLst>
              <a:gd name="connsiteX0" fmla="*/ 0 w 5022850"/>
              <a:gd name="connsiteY0" fmla="*/ 190500 h 571500"/>
              <a:gd name="connsiteX1" fmla="*/ 0 w 5022850"/>
              <a:gd name="connsiteY1" fmla="*/ 190500 h 571500"/>
              <a:gd name="connsiteX2" fmla="*/ 1924050 w 5022850"/>
              <a:gd name="connsiteY2" fmla="*/ 190500 h 571500"/>
              <a:gd name="connsiteX3" fmla="*/ 2882900 w 5022850"/>
              <a:gd name="connsiteY3" fmla="*/ 0 h 571500"/>
              <a:gd name="connsiteX4" fmla="*/ 3371850 w 5022850"/>
              <a:gd name="connsiteY4" fmla="*/ 0 h 571500"/>
              <a:gd name="connsiteX5" fmla="*/ 3371850 w 5022850"/>
              <a:gd name="connsiteY5" fmla="*/ 387350 h 571500"/>
              <a:gd name="connsiteX6" fmla="*/ 3943350 w 5022850"/>
              <a:gd name="connsiteY6" fmla="*/ 374650 h 571500"/>
              <a:gd name="connsiteX7" fmla="*/ 4813300 w 5022850"/>
              <a:gd name="connsiteY7" fmla="*/ 571500 h 571500"/>
              <a:gd name="connsiteX8" fmla="*/ 4997450 w 5022850"/>
              <a:gd name="connsiteY8" fmla="*/ 571500 h 571500"/>
              <a:gd name="connsiteX9" fmla="*/ 5022850 w 5022850"/>
              <a:gd name="connsiteY9" fmla="*/ 571500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22850" h="571500">
                <a:moveTo>
                  <a:pt x="0" y="190500"/>
                </a:moveTo>
                <a:lnTo>
                  <a:pt x="0" y="190500"/>
                </a:lnTo>
                <a:lnTo>
                  <a:pt x="1924050" y="190500"/>
                </a:lnTo>
                <a:lnTo>
                  <a:pt x="2882900" y="0"/>
                </a:lnTo>
                <a:lnTo>
                  <a:pt x="3371850" y="0"/>
                </a:lnTo>
                <a:lnTo>
                  <a:pt x="3371850" y="387350"/>
                </a:lnTo>
                <a:lnTo>
                  <a:pt x="3943350" y="374650"/>
                </a:lnTo>
                <a:lnTo>
                  <a:pt x="4813300" y="571500"/>
                </a:lnTo>
                <a:lnTo>
                  <a:pt x="4997450" y="571500"/>
                </a:lnTo>
                <a:lnTo>
                  <a:pt x="5022850" y="571500"/>
                </a:ln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Freeform 5"/>
          <p:cNvSpPr/>
          <p:nvPr/>
        </p:nvSpPr>
        <p:spPr bwMode="auto">
          <a:xfrm>
            <a:off x="1879600" y="3383280"/>
            <a:ext cx="5013960" cy="937260"/>
          </a:xfrm>
          <a:custGeom>
            <a:avLst/>
            <a:gdLst>
              <a:gd name="connsiteX0" fmla="*/ 0 w 5013960"/>
              <a:gd name="connsiteY0" fmla="*/ 0 h 937260"/>
              <a:gd name="connsiteX1" fmla="*/ 365760 w 5013960"/>
              <a:gd name="connsiteY1" fmla="*/ 0 h 937260"/>
              <a:gd name="connsiteX2" fmla="*/ 365760 w 5013960"/>
              <a:gd name="connsiteY2" fmla="*/ 754380 h 937260"/>
              <a:gd name="connsiteX3" fmla="*/ 1905000 w 5013960"/>
              <a:gd name="connsiteY3" fmla="*/ 754380 h 937260"/>
              <a:gd name="connsiteX4" fmla="*/ 2857500 w 5013960"/>
              <a:gd name="connsiteY4" fmla="*/ 937260 h 937260"/>
              <a:gd name="connsiteX5" fmla="*/ 3337560 w 5013960"/>
              <a:gd name="connsiteY5" fmla="*/ 937260 h 937260"/>
              <a:gd name="connsiteX6" fmla="*/ 3337560 w 5013960"/>
              <a:gd name="connsiteY6" fmla="*/ 556260 h 937260"/>
              <a:gd name="connsiteX7" fmla="*/ 3916680 w 5013960"/>
              <a:gd name="connsiteY7" fmla="*/ 556260 h 937260"/>
              <a:gd name="connsiteX8" fmla="*/ 4792980 w 5013960"/>
              <a:gd name="connsiteY8" fmla="*/ 396240 h 937260"/>
              <a:gd name="connsiteX9" fmla="*/ 5013960 w 5013960"/>
              <a:gd name="connsiteY9" fmla="*/ 396240 h 93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13960" h="937260">
                <a:moveTo>
                  <a:pt x="0" y="0"/>
                </a:moveTo>
                <a:lnTo>
                  <a:pt x="365760" y="0"/>
                </a:lnTo>
                <a:lnTo>
                  <a:pt x="365760" y="754380"/>
                </a:lnTo>
                <a:lnTo>
                  <a:pt x="1905000" y="754380"/>
                </a:lnTo>
                <a:lnTo>
                  <a:pt x="2857500" y="937260"/>
                </a:lnTo>
                <a:lnTo>
                  <a:pt x="3337560" y="937260"/>
                </a:lnTo>
                <a:lnTo>
                  <a:pt x="3337560" y="556260"/>
                </a:lnTo>
                <a:lnTo>
                  <a:pt x="3916680" y="556260"/>
                </a:lnTo>
                <a:lnTo>
                  <a:pt x="4792980" y="396240"/>
                </a:lnTo>
                <a:lnTo>
                  <a:pt x="5013960" y="396240"/>
                </a:lnTo>
              </a:path>
            </a:pathLst>
          </a:custGeom>
          <a:noFill/>
          <a:ln w="50800" cap="flat" cmpd="sng" algn="ctr">
            <a:solidFill>
              <a:srgbClr val="0432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32671" y="2505794"/>
            <a:ext cx="31609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rgbClr val="FF0000"/>
                </a:solidFill>
                <a:latin typeface="+mn-lt"/>
              </a:rPr>
              <a:t>Slow path (3 gates)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32671" y="4435667"/>
            <a:ext cx="31609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solidFill>
                  <a:srgbClr val="0432FF"/>
                </a:solidFill>
                <a:latin typeface="+mn-lt"/>
              </a:rPr>
              <a:t>Fast path (2 gates)</a:t>
            </a:r>
          </a:p>
        </p:txBody>
      </p:sp>
      <p:sp>
        <p:nvSpPr>
          <p:cNvPr id="16" name="Rectangle 4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997528"/>
            <a:ext cx="8610600" cy="791530"/>
          </a:xfrm>
        </p:spPr>
        <p:txBody>
          <a:bodyPr/>
          <a:lstStyle/>
          <a:p>
            <a:r>
              <a:rPr lang="en-US" sz="2200" b="1" dirty="0">
                <a:solidFill>
                  <a:srgbClr val="7030A0"/>
                </a:solidFill>
              </a:rPr>
              <a:t>Glitch: </a:t>
            </a:r>
            <a:r>
              <a:rPr lang="en-US" sz="2200" b="1" dirty="0"/>
              <a:t>one</a:t>
            </a:r>
            <a:r>
              <a:rPr lang="en-US" sz="2200" dirty="0"/>
              <a:t> input transition causes </a:t>
            </a:r>
            <a:r>
              <a:rPr lang="en-US" sz="2200" b="1" dirty="0"/>
              <a:t>multiple</a:t>
            </a:r>
            <a:r>
              <a:rPr lang="en-US" sz="2200" dirty="0"/>
              <a:t> output transitions</a:t>
            </a:r>
          </a:p>
        </p:txBody>
      </p:sp>
    </p:spTree>
    <p:extLst>
      <p:ext uri="{BB962C8B-B14F-4D97-AF65-F5344CB8AC3E}">
        <p14:creationId xmlns:p14="http://schemas.microsoft.com/office/powerpoint/2010/main" val="2383103117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3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Glitches</a:t>
            </a:r>
            <a:endParaRPr lang="en-US" dirty="0"/>
          </a:p>
        </p:txBody>
      </p:sp>
      <p:sp>
        <p:nvSpPr>
          <p:cNvPr id="5529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25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899515" y="1541202"/>
            <a:ext cx="6852585" cy="1648256"/>
            <a:chOff x="-554571" y="1445256"/>
            <a:chExt cx="10097426" cy="242873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6"/>
            <a:srcRect l="7164" r="5171"/>
            <a:stretch/>
          </p:blipFill>
          <p:spPr>
            <a:xfrm>
              <a:off x="1633603" y="1454061"/>
              <a:ext cx="5181600" cy="2347481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-420355" y="1647821"/>
              <a:ext cx="2104758" cy="498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+mn-lt"/>
                </a:rPr>
                <a:t>	0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420355" y="3177060"/>
              <a:ext cx="2104758" cy="498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+mn-lt"/>
                </a:rPr>
                <a:t>	1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-554571" y="2063662"/>
              <a:ext cx="2130160" cy="498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latin typeface="+mn-lt"/>
                </a:rPr>
                <a:t>(B)</a:t>
              </a:r>
              <a:r>
                <a:rPr lang="en-US" sz="1600" b="1" dirty="0">
                  <a:latin typeface="+mn-lt"/>
                </a:rPr>
                <a:t>   1 -&gt; 0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762448" y="2389797"/>
              <a:ext cx="2780407" cy="498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latin typeface="+mn-lt"/>
                </a:rPr>
                <a:t>(Y)  </a:t>
              </a:r>
              <a:r>
                <a:rPr lang="en-US" sz="1600" b="1" dirty="0">
                  <a:latin typeface="+mn-lt"/>
                </a:rPr>
                <a:t>1 -&gt; 0 -&gt; 1</a:t>
              </a:r>
            </a:p>
          </p:txBody>
        </p:sp>
        <p:sp>
          <p:nvSpPr>
            <p:cNvPr id="5" name="Freeform 4"/>
            <p:cNvSpPr/>
            <p:nvPr/>
          </p:nvSpPr>
          <p:spPr bwMode="auto">
            <a:xfrm>
              <a:off x="1671703" y="2108112"/>
              <a:ext cx="5022850" cy="571500"/>
            </a:xfrm>
            <a:custGeom>
              <a:avLst/>
              <a:gdLst>
                <a:gd name="connsiteX0" fmla="*/ 0 w 5022850"/>
                <a:gd name="connsiteY0" fmla="*/ 190500 h 571500"/>
                <a:gd name="connsiteX1" fmla="*/ 0 w 5022850"/>
                <a:gd name="connsiteY1" fmla="*/ 190500 h 571500"/>
                <a:gd name="connsiteX2" fmla="*/ 1924050 w 5022850"/>
                <a:gd name="connsiteY2" fmla="*/ 190500 h 571500"/>
                <a:gd name="connsiteX3" fmla="*/ 2882900 w 5022850"/>
                <a:gd name="connsiteY3" fmla="*/ 0 h 571500"/>
                <a:gd name="connsiteX4" fmla="*/ 3371850 w 5022850"/>
                <a:gd name="connsiteY4" fmla="*/ 0 h 571500"/>
                <a:gd name="connsiteX5" fmla="*/ 3371850 w 5022850"/>
                <a:gd name="connsiteY5" fmla="*/ 387350 h 571500"/>
                <a:gd name="connsiteX6" fmla="*/ 3943350 w 5022850"/>
                <a:gd name="connsiteY6" fmla="*/ 374650 h 571500"/>
                <a:gd name="connsiteX7" fmla="*/ 4813300 w 5022850"/>
                <a:gd name="connsiteY7" fmla="*/ 571500 h 571500"/>
                <a:gd name="connsiteX8" fmla="*/ 4997450 w 5022850"/>
                <a:gd name="connsiteY8" fmla="*/ 571500 h 571500"/>
                <a:gd name="connsiteX9" fmla="*/ 5022850 w 5022850"/>
                <a:gd name="connsiteY9" fmla="*/ 57150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22850" h="571500">
                  <a:moveTo>
                    <a:pt x="0" y="190500"/>
                  </a:moveTo>
                  <a:lnTo>
                    <a:pt x="0" y="190500"/>
                  </a:lnTo>
                  <a:lnTo>
                    <a:pt x="1924050" y="190500"/>
                  </a:lnTo>
                  <a:lnTo>
                    <a:pt x="2882900" y="0"/>
                  </a:lnTo>
                  <a:lnTo>
                    <a:pt x="3371850" y="0"/>
                  </a:lnTo>
                  <a:lnTo>
                    <a:pt x="3371850" y="387350"/>
                  </a:lnTo>
                  <a:lnTo>
                    <a:pt x="3943350" y="374650"/>
                  </a:lnTo>
                  <a:lnTo>
                    <a:pt x="4813300" y="571500"/>
                  </a:lnTo>
                  <a:lnTo>
                    <a:pt x="4997450" y="571500"/>
                  </a:lnTo>
                  <a:lnTo>
                    <a:pt x="5022850" y="571500"/>
                  </a:lnTo>
                </a:path>
              </a:pathLst>
            </a:custGeom>
            <a:noFill/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" name="Freeform 5"/>
            <p:cNvSpPr/>
            <p:nvPr/>
          </p:nvSpPr>
          <p:spPr bwMode="auto">
            <a:xfrm>
              <a:off x="1671703" y="2322742"/>
              <a:ext cx="5013960" cy="937260"/>
            </a:xfrm>
            <a:custGeom>
              <a:avLst/>
              <a:gdLst>
                <a:gd name="connsiteX0" fmla="*/ 0 w 5013960"/>
                <a:gd name="connsiteY0" fmla="*/ 0 h 937260"/>
                <a:gd name="connsiteX1" fmla="*/ 365760 w 5013960"/>
                <a:gd name="connsiteY1" fmla="*/ 0 h 937260"/>
                <a:gd name="connsiteX2" fmla="*/ 365760 w 5013960"/>
                <a:gd name="connsiteY2" fmla="*/ 754380 h 937260"/>
                <a:gd name="connsiteX3" fmla="*/ 1905000 w 5013960"/>
                <a:gd name="connsiteY3" fmla="*/ 754380 h 937260"/>
                <a:gd name="connsiteX4" fmla="*/ 2857500 w 5013960"/>
                <a:gd name="connsiteY4" fmla="*/ 937260 h 937260"/>
                <a:gd name="connsiteX5" fmla="*/ 3337560 w 5013960"/>
                <a:gd name="connsiteY5" fmla="*/ 937260 h 937260"/>
                <a:gd name="connsiteX6" fmla="*/ 3337560 w 5013960"/>
                <a:gd name="connsiteY6" fmla="*/ 556260 h 937260"/>
                <a:gd name="connsiteX7" fmla="*/ 3916680 w 5013960"/>
                <a:gd name="connsiteY7" fmla="*/ 556260 h 937260"/>
                <a:gd name="connsiteX8" fmla="*/ 4792980 w 5013960"/>
                <a:gd name="connsiteY8" fmla="*/ 396240 h 937260"/>
                <a:gd name="connsiteX9" fmla="*/ 5013960 w 5013960"/>
                <a:gd name="connsiteY9" fmla="*/ 396240 h 937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13960" h="937260">
                  <a:moveTo>
                    <a:pt x="0" y="0"/>
                  </a:moveTo>
                  <a:lnTo>
                    <a:pt x="365760" y="0"/>
                  </a:lnTo>
                  <a:lnTo>
                    <a:pt x="365760" y="754380"/>
                  </a:lnTo>
                  <a:lnTo>
                    <a:pt x="1905000" y="754380"/>
                  </a:lnTo>
                  <a:lnTo>
                    <a:pt x="2857500" y="937260"/>
                  </a:lnTo>
                  <a:lnTo>
                    <a:pt x="3337560" y="937260"/>
                  </a:lnTo>
                  <a:lnTo>
                    <a:pt x="3337560" y="556260"/>
                  </a:lnTo>
                  <a:lnTo>
                    <a:pt x="3916680" y="556260"/>
                  </a:lnTo>
                  <a:lnTo>
                    <a:pt x="4792980" y="396240"/>
                  </a:lnTo>
                  <a:lnTo>
                    <a:pt x="5013960" y="396240"/>
                  </a:lnTo>
                </a:path>
              </a:pathLst>
            </a:custGeom>
            <a:noFill/>
            <a:ln w="50800" cap="flat" cmpd="sng" algn="ctr">
              <a:solidFill>
                <a:srgbClr val="043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724774" y="1445256"/>
              <a:ext cx="3160949" cy="498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  <a:latin typeface="+mn-lt"/>
                </a:rPr>
                <a:t>Slow path (3 gates)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724774" y="3375129"/>
              <a:ext cx="3160949" cy="498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0432FF"/>
                  </a:solidFill>
                  <a:latin typeface="+mn-lt"/>
                </a:rPr>
                <a:t>Fast path (2 gates)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396230" y="2092102"/>
              <a:ext cx="678229" cy="498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latin typeface="+mn-lt"/>
                </a:rPr>
                <a:t>n1</a:t>
              </a:r>
              <a:endParaRPr lang="en-US" sz="1600" b="1" dirty="0">
                <a:latin typeface="+mn-lt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410266" y="2783341"/>
              <a:ext cx="678229" cy="4988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latin typeface="+mn-lt"/>
                </a:rPr>
                <a:t>n2</a:t>
              </a:r>
              <a:endParaRPr lang="en-US" sz="1600" b="1" dirty="0">
                <a:latin typeface="+mn-lt"/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54917" y="3416845"/>
            <a:ext cx="4185102" cy="2951034"/>
          </a:xfrm>
          <a:prstGeom prst="rect">
            <a:avLst/>
          </a:prstGeom>
        </p:spPr>
      </p:pic>
      <p:sp>
        <p:nvSpPr>
          <p:cNvPr id="20" name="Rectangle 4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997528"/>
            <a:ext cx="8610600" cy="791530"/>
          </a:xfrm>
        </p:spPr>
        <p:txBody>
          <a:bodyPr/>
          <a:lstStyle/>
          <a:p>
            <a:r>
              <a:rPr lang="en-US" sz="2200" b="1" dirty="0">
                <a:solidFill>
                  <a:srgbClr val="7030A0"/>
                </a:solidFill>
              </a:rPr>
              <a:t>Glitch: </a:t>
            </a:r>
            <a:r>
              <a:rPr lang="en-US" sz="2200" b="1" dirty="0"/>
              <a:t>one</a:t>
            </a:r>
            <a:r>
              <a:rPr lang="en-US" sz="2200" dirty="0"/>
              <a:t> input transition causes </a:t>
            </a:r>
            <a:r>
              <a:rPr lang="en-US" sz="2200" b="1" dirty="0"/>
              <a:t>multiple</a:t>
            </a:r>
            <a:r>
              <a:rPr lang="en-US" sz="2200" dirty="0"/>
              <a:t> output transitions</a:t>
            </a:r>
          </a:p>
        </p:txBody>
      </p:sp>
    </p:spTree>
    <p:extLst>
      <p:ext uri="{BB962C8B-B14F-4D97-AF65-F5344CB8AC3E}">
        <p14:creationId xmlns:p14="http://schemas.microsoft.com/office/powerpoint/2010/main" val="3947127798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3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Avoiding Glitches Using K-Maps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idx="1"/>
          </p:nvPr>
        </p:nvSpPr>
        <p:spPr>
          <a:xfrm>
            <a:off x="228600" y="997527"/>
            <a:ext cx="8634046" cy="5193723"/>
          </a:xfrm>
        </p:spPr>
        <p:txBody>
          <a:bodyPr/>
          <a:lstStyle/>
          <a:p>
            <a:r>
              <a:rPr lang="en-US" dirty="0"/>
              <a:t>Glitches are </a:t>
            </a:r>
            <a:r>
              <a:rPr lang="en-US" b="1" dirty="0"/>
              <a:t>visible</a:t>
            </a:r>
            <a:r>
              <a:rPr lang="en-US" dirty="0"/>
              <a:t> in </a:t>
            </a:r>
            <a:r>
              <a:rPr lang="en-US" b="1" dirty="0"/>
              <a:t>K-maps</a:t>
            </a:r>
          </a:p>
          <a:p>
            <a:pPr lvl="1"/>
            <a:r>
              <a:rPr lang="en-US" dirty="0"/>
              <a:t>Recall: K-maps show the results of a change in a </a:t>
            </a:r>
            <a:r>
              <a:rPr lang="en-US" b="1" dirty="0"/>
              <a:t>single input</a:t>
            </a:r>
          </a:p>
          <a:p>
            <a:pPr lvl="1"/>
            <a:r>
              <a:rPr lang="en-US" dirty="0"/>
              <a:t>A glitch occurs when</a:t>
            </a:r>
            <a:r>
              <a:rPr lang="en-US" b="1" dirty="0"/>
              <a:t> moving between prime </a:t>
            </a:r>
            <a:r>
              <a:rPr lang="en-US" b="1" dirty="0" err="1"/>
              <a:t>implicants</a:t>
            </a:r>
            <a:endParaRPr lang="en-US" b="1" dirty="0"/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529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5518" y="4239544"/>
            <a:ext cx="3144063" cy="2231868"/>
          </a:xfrm>
          <a:prstGeom prst="rect">
            <a:avLst/>
          </a:prstGeom>
        </p:spPr>
      </p:pic>
      <p:grpSp>
        <p:nvGrpSpPr>
          <p:cNvPr id="35" name="Group 34"/>
          <p:cNvGrpSpPr/>
          <p:nvPr/>
        </p:nvGrpSpPr>
        <p:grpSpPr>
          <a:xfrm>
            <a:off x="1185587" y="2478579"/>
            <a:ext cx="6871313" cy="1678415"/>
            <a:chOff x="1490387" y="1518667"/>
            <a:chExt cx="6871313" cy="167841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6"/>
            <a:srcRect l="7164" r="5171"/>
            <a:stretch/>
          </p:blipFill>
          <p:spPr>
            <a:xfrm>
              <a:off x="2994112" y="1520238"/>
              <a:ext cx="3516476" cy="1593111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1600200" y="1651733"/>
              <a:ext cx="14283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latin typeface="+mn-lt"/>
                </a:rPr>
                <a:t>(A)</a:t>
              </a:r>
              <a:r>
                <a:rPr lang="en-US" sz="1600" b="1" dirty="0">
                  <a:latin typeface="+mn-lt"/>
                </a:rPr>
                <a:t>	0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600200" y="2689546"/>
              <a:ext cx="14283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latin typeface="+mn-lt"/>
                </a:rPr>
                <a:t>(C)</a:t>
              </a:r>
              <a:r>
                <a:rPr lang="en-US" sz="1600" b="1" dirty="0">
                  <a:latin typeface="+mn-lt"/>
                </a:rPr>
                <a:t>	1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490387" y="1949554"/>
              <a:ext cx="14456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latin typeface="+mn-lt"/>
                </a:rPr>
                <a:t>(B)</a:t>
              </a:r>
              <a:r>
                <a:rPr lang="en-US" sz="1600" b="1" dirty="0">
                  <a:latin typeface="+mn-lt"/>
                </a:rPr>
                <a:t>   1 -&gt; 0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74786" y="2155272"/>
              <a:ext cx="18869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latin typeface="+mn-lt"/>
                </a:rPr>
                <a:t>(Y)  </a:t>
              </a:r>
              <a:r>
                <a:rPr lang="en-US" sz="1600" b="1" dirty="0">
                  <a:latin typeface="+mn-lt"/>
                </a:rPr>
                <a:t>1 -&gt; 0 -&gt; 1</a:t>
              </a:r>
            </a:p>
          </p:txBody>
        </p:sp>
        <p:sp>
          <p:nvSpPr>
            <p:cNvPr id="5" name="Freeform 4"/>
            <p:cNvSpPr/>
            <p:nvPr/>
          </p:nvSpPr>
          <p:spPr bwMode="auto">
            <a:xfrm>
              <a:off x="3019968" y="1964108"/>
              <a:ext cx="3408741" cy="387847"/>
            </a:xfrm>
            <a:custGeom>
              <a:avLst/>
              <a:gdLst>
                <a:gd name="connsiteX0" fmla="*/ 0 w 5022850"/>
                <a:gd name="connsiteY0" fmla="*/ 190500 h 571500"/>
                <a:gd name="connsiteX1" fmla="*/ 0 w 5022850"/>
                <a:gd name="connsiteY1" fmla="*/ 190500 h 571500"/>
                <a:gd name="connsiteX2" fmla="*/ 1924050 w 5022850"/>
                <a:gd name="connsiteY2" fmla="*/ 190500 h 571500"/>
                <a:gd name="connsiteX3" fmla="*/ 2882900 w 5022850"/>
                <a:gd name="connsiteY3" fmla="*/ 0 h 571500"/>
                <a:gd name="connsiteX4" fmla="*/ 3371850 w 5022850"/>
                <a:gd name="connsiteY4" fmla="*/ 0 h 571500"/>
                <a:gd name="connsiteX5" fmla="*/ 3371850 w 5022850"/>
                <a:gd name="connsiteY5" fmla="*/ 387350 h 571500"/>
                <a:gd name="connsiteX6" fmla="*/ 3943350 w 5022850"/>
                <a:gd name="connsiteY6" fmla="*/ 374650 h 571500"/>
                <a:gd name="connsiteX7" fmla="*/ 4813300 w 5022850"/>
                <a:gd name="connsiteY7" fmla="*/ 571500 h 571500"/>
                <a:gd name="connsiteX8" fmla="*/ 4997450 w 5022850"/>
                <a:gd name="connsiteY8" fmla="*/ 571500 h 571500"/>
                <a:gd name="connsiteX9" fmla="*/ 5022850 w 5022850"/>
                <a:gd name="connsiteY9" fmla="*/ 57150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22850" h="571500">
                  <a:moveTo>
                    <a:pt x="0" y="190500"/>
                  </a:moveTo>
                  <a:lnTo>
                    <a:pt x="0" y="190500"/>
                  </a:lnTo>
                  <a:lnTo>
                    <a:pt x="1924050" y="190500"/>
                  </a:lnTo>
                  <a:lnTo>
                    <a:pt x="2882900" y="0"/>
                  </a:lnTo>
                  <a:lnTo>
                    <a:pt x="3371850" y="0"/>
                  </a:lnTo>
                  <a:lnTo>
                    <a:pt x="3371850" y="387350"/>
                  </a:lnTo>
                  <a:lnTo>
                    <a:pt x="3943350" y="374650"/>
                  </a:lnTo>
                  <a:lnTo>
                    <a:pt x="4813300" y="571500"/>
                  </a:lnTo>
                  <a:lnTo>
                    <a:pt x="4997450" y="571500"/>
                  </a:lnTo>
                  <a:lnTo>
                    <a:pt x="5022850" y="571500"/>
                  </a:lnTo>
                </a:path>
              </a:pathLst>
            </a:custGeom>
            <a:noFill/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" name="Freeform 5"/>
            <p:cNvSpPr/>
            <p:nvPr/>
          </p:nvSpPr>
          <p:spPr bwMode="auto">
            <a:xfrm>
              <a:off x="3019968" y="2109766"/>
              <a:ext cx="3402708" cy="636069"/>
            </a:xfrm>
            <a:custGeom>
              <a:avLst/>
              <a:gdLst>
                <a:gd name="connsiteX0" fmla="*/ 0 w 5013960"/>
                <a:gd name="connsiteY0" fmla="*/ 0 h 937260"/>
                <a:gd name="connsiteX1" fmla="*/ 365760 w 5013960"/>
                <a:gd name="connsiteY1" fmla="*/ 0 h 937260"/>
                <a:gd name="connsiteX2" fmla="*/ 365760 w 5013960"/>
                <a:gd name="connsiteY2" fmla="*/ 754380 h 937260"/>
                <a:gd name="connsiteX3" fmla="*/ 1905000 w 5013960"/>
                <a:gd name="connsiteY3" fmla="*/ 754380 h 937260"/>
                <a:gd name="connsiteX4" fmla="*/ 2857500 w 5013960"/>
                <a:gd name="connsiteY4" fmla="*/ 937260 h 937260"/>
                <a:gd name="connsiteX5" fmla="*/ 3337560 w 5013960"/>
                <a:gd name="connsiteY5" fmla="*/ 937260 h 937260"/>
                <a:gd name="connsiteX6" fmla="*/ 3337560 w 5013960"/>
                <a:gd name="connsiteY6" fmla="*/ 556260 h 937260"/>
                <a:gd name="connsiteX7" fmla="*/ 3916680 w 5013960"/>
                <a:gd name="connsiteY7" fmla="*/ 556260 h 937260"/>
                <a:gd name="connsiteX8" fmla="*/ 4792980 w 5013960"/>
                <a:gd name="connsiteY8" fmla="*/ 396240 h 937260"/>
                <a:gd name="connsiteX9" fmla="*/ 5013960 w 5013960"/>
                <a:gd name="connsiteY9" fmla="*/ 396240 h 937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13960" h="937260">
                  <a:moveTo>
                    <a:pt x="0" y="0"/>
                  </a:moveTo>
                  <a:lnTo>
                    <a:pt x="365760" y="0"/>
                  </a:lnTo>
                  <a:lnTo>
                    <a:pt x="365760" y="754380"/>
                  </a:lnTo>
                  <a:lnTo>
                    <a:pt x="1905000" y="754380"/>
                  </a:lnTo>
                  <a:lnTo>
                    <a:pt x="2857500" y="937260"/>
                  </a:lnTo>
                  <a:lnTo>
                    <a:pt x="3337560" y="937260"/>
                  </a:lnTo>
                  <a:lnTo>
                    <a:pt x="3337560" y="556260"/>
                  </a:lnTo>
                  <a:lnTo>
                    <a:pt x="3916680" y="556260"/>
                  </a:lnTo>
                  <a:lnTo>
                    <a:pt x="4792980" y="396240"/>
                  </a:lnTo>
                  <a:lnTo>
                    <a:pt x="5013960" y="396240"/>
                  </a:lnTo>
                </a:path>
              </a:pathLst>
            </a:custGeom>
            <a:noFill/>
            <a:ln w="50800" cap="flat" cmpd="sng" algn="ctr">
              <a:solidFill>
                <a:srgbClr val="043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018624" y="1518667"/>
              <a:ext cx="62017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>
                  <a:solidFill>
                    <a:srgbClr val="FF0000"/>
                  </a:solidFill>
                  <a:latin typeface="+mn-lt"/>
                </a:rPr>
                <a:t>AB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018624" y="2766195"/>
              <a:ext cx="62307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>
                  <a:solidFill>
                    <a:srgbClr val="0432FF"/>
                  </a:solidFill>
                  <a:latin typeface="+mn-lt"/>
                </a:rPr>
                <a:t>BC</a:t>
              </a:r>
            </a:p>
          </p:txBody>
        </p:sp>
        <p:cxnSp>
          <p:nvCxnSpPr>
            <p:cNvPr id="28" name="Straight Connector 27"/>
            <p:cNvCxnSpPr/>
            <p:nvPr/>
          </p:nvCxnSpPr>
          <p:spPr bwMode="auto">
            <a:xfrm>
              <a:off x="5105400" y="1600200"/>
              <a:ext cx="168264" cy="0"/>
            </a:xfrm>
            <a:prstGeom prst="line">
              <a:avLst/>
            </a:prstGeom>
            <a:solidFill>
              <a:srgbClr val="C0C0C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/>
            <p:cNvCxnSpPr/>
            <p:nvPr/>
          </p:nvCxnSpPr>
          <p:spPr bwMode="auto">
            <a:xfrm>
              <a:off x="5318136" y="1600200"/>
              <a:ext cx="168264" cy="0"/>
            </a:xfrm>
            <a:prstGeom prst="line">
              <a:avLst/>
            </a:prstGeom>
            <a:solidFill>
              <a:srgbClr val="C0C0C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9" name="Oval 18"/>
          <p:cNvSpPr/>
          <p:nvPr/>
        </p:nvSpPr>
        <p:spPr bwMode="auto">
          <a:xfrm>
            <a:off x="3605276" y="5543550"/>
            <a:ext cx="846074" cy="419100"/>
          </a:xfrm>
          <a:prstGeom prst="ellipse">
            <a:avLst/>
          </a:prstGeom>
          <a:noFill/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2202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uiExpand="1" build="p"/>
      <p:bldP spid="1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3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Avoiding Glitches Using K-Maps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idx="1"/>
          </p:nvPr>
        </p:nvSpPr>
        <p:spPr>
          <a:xfrm>
            <a:off x="228600" y="883691"/>
            <a:ext cx="8610600" cy="974027"/>
          </a:xfrm>
        </p:spPr>
        <p:txBody>
          <a:bodyPr/>
          <a:lstStyle/>
          <a:p>
            <a:r>
              <a:rPr lang="en-US" dirty="0"/>
              <a:t>We can </a:t>
            </a:r>
            <a:r>
              <a:rPr lang="en-US" b="1" dirty="0">
                <a:solidFill>
                  <a:srgbClr val="008000"/>
                </a:solidFill>
              </a:rPr>
              <a:t>fix</a:t>
            </a:r>
            <a:r>
              <a:rPr lang="en-US" dirty="0"/>
              <a:t> the issue by adding in the </a:t>
            </a:r>
            <a:r>
              <a:rPr lang="en-US" b="1" dirty="0"/>
              <a:t>consensus</a:t>
            </a:r>
            <a:r>
              <a:rPr lang="en-US" dirty="0"/>
              <a:t> term</a:t>
            </a:r>
          </a:p>
          <a:p>
            <a:pPr lvl="1"/>
            <a:r>
              <a:rPr lang="en-US" dirty="0"/>
              <a:t>Ensures </a:t>
            </a:r>
            <a:r>
              <a:rPr lang="en-US" b="1" dirty="0"/>
              <a:t>no transition </a:t>
            </a:r>
            <a:r>
              <a:rPr lang="en-US" dirty="0"/>
              <a:t>between different </a:t>
            </a:r>
            <a:r>
              <a:rPr lang="en-US" b="1" dirty="0"/>
              <a:t>prime </a:t>
            </a:r>
            <a:r>
              <a:rPr lang="en-US" b="1" dirty="0" err="1"/>
              <a:t>implicants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529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012" y="4077856"/>
            <a:ext cx="2986088" cy="2149983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1539916" y="1937419"/>
            <a:ext cx="6862106" cy="2509243"/>
            <a:chOff x="1194794" y="2335897"/>
            <a:chExt cx="6862106" cy="250924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701483" y="2417430"/>
              <a:ext cx="3416393" cy="2230770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1295400" y="2468963"/>
              <a:ext cx="14283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latin typeface="+mn-lt"/>
                </a:rPr>
                <a:t>(A)</a:t>
              </a:r>
              <a:r>
                <a:rPr lang="en-US" sz="1600" b="1" dirty="0">
                  <a:latin typeface="+mn-lt"/>
                </a:rPr>
                <a:t>	0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95400" y="3506776"/>
              <a:ext cx="14283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latin typeface="+mn-lt"/>
                </a:rPr>
                <a:t>(C)</a:t>
              </a:r>
              <a:r>
                <a:rPr lang="en-US" sz="1600" b="1" dirty="0">
                  <a:latin typeface="+mn-lt"/>
                </a:rPr>
                <a:t>	1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194794" y="2751172"/>
              <a:ext cx="14456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latin typeface="+mn-lt"/>
                </a:rPr>
                <a:t>(B)</a:t>
              </a:r>
              <a:r>
                <a:rPr lang="en-US" sz="1600" b="1" dirty="0">
                  <a:latin typeface="+mn-lt"/>
                </a:rPr>
                <a:t>   1 -&gt; 0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169986" y="2972502"/>
              <a:ext cx="18869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latin typeface="+mn-lt"/>
                </a:rPr>
                <a:t>(Y)  </a:t>
              </a:r>
              <a:r>
                <a:rPr lang="en-US" sz="1600" b="1" dirty="0">
                  <a:solidFill>
                    <a:srgbClr val="FF0000"/>
                  </a:solidFill>
                  <a:latin typeface="+mn-lt"/>
                </a:rPr>
                <a:t>1 -&gt; 1</a:t>
              </a:r>
            </a:p>
          </p:txBody>
        </p:sp>
        <p:sp>
          <p:nvSpPr>
            <p:cNvPr id="5" name="Freeform 4"/>
            <p:cNvSpPr/>
            <p:nvPr/>
          </p:nvSpPr>
          <p:spPr bwMode="auto">
            <a:xfrm>
              <a:off x="2715168" y="2781338"/>
              <a:ext cx="3408741" cy="387847"/>
            </a:xfrm>
            <a:custGeom>
              <a:avLst/>
              <a:gdLst>
                <a:gd name="connsiteX0" fmla="*/ 0 w 5022850"/>
                <a:gd name="connsiteY0" fmla="*/ 190500 h 571500"/>
                <a:gd name="connsiteX1" fmla="*/ 0 w 5022850"/>
                <a:gd name="connsiteY1" fmla="*/ 190500 h 571500"/>
                <a:gd name="connsiteX2" fmla="*/ 1924050 w 5022850"/>
                <a:gd name="connsiteY2" fmla="*/ 190500 h 571500"/>
                <a:gd name="connsiteX3" fmla="*/ 2882900 w 5022850"/>
                <a:gd name="connsiteY3" fmla="*/ 0 h 571500"/>
                <a:gd name="connsiteX4" fmla="*/ 3371850 w 5022850"/>
                <a:gd name="connsiteY4" fmla="*/ 0 h 571500"/>
                <a:gd name="connsiteX5" fmla="*/ 3371850 w 5022850"/>
                <a:gd name="connsiteY5" fmla="*/ 387350 h 571500"/>
                <a:gd name="connsiteX6" fmla="*/ 3943350 w 5022850"/>
                <a:gd name="connsiteY6" fmla="*/ 374650 h 571500"/>
                <a:gd name="connsiteX7" fmla="*/ 4813300 w 5022850"/>
                <a:gd name="connsiteY7" fmla="*/ 571500 h 571500"/>
                <a:gd name="connsiteX8" fmla="*/ 4997450 w 5022850"/>
                <a:gd name="connsiteY8" fmla="*/ 571500 h 571500"/>
                <a:gd name="connsiteX9" fmla="*/ 5022850 w 5022850"/>
                <a:gd name="connsiteY9" fmla="*/ 57150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22850" h="571500">
                  <a:moveTo>
                    <a:pt x="0" y="190500"/>
                  </a:moveTo>
                  <a:lnTo>
                    <a:pt x="0" y="190500"/>
                  </a:lnTo>
                  <a:lnTo>
                    <a:pt x="1924050" y="190500"/>
                  </a:lnTo>
                  <a:lnTo>
                    <a:pt x="2882900" y="0"/>
                  </a:lnTo>
                  <a:lnTo>
                    <a:pt x="3371850" y="0"/>
                  </a:lnTo>
                  <a:lnTo>
                    <a:pt x="3371850" y="387350"/>
                  </a:lnTo>
                  <a:lnTo>
                    <a:pt x="3943350" y="374650"/>
                  </a:lnTo>
                  <a:lnTo>
                    <a:pt x="4813300" y="571500"/>
                  </a:lnTo>
                  <a:lnTo>
                    <a:pt x="4997450" y="571500"/>
                  </a:lnTo>
                  <a:lnTo>
                    <a:pt x="5022850" y="571500"/>
                  </a:lnTo>
                </a:path>
              </a:pathLst>
            </a:custGeom>
            <a:noFill/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" name="Freeform 5"/>
            <p:cNvSpPr/>
            <p:nvPr/>
          </p:nvSpPr>
          <p:spPr bwMode="auto">
            <a:xfrm>
              <a:off x="2715168" y="2926996"/>
              <a:ext cx="3402708" cy="636069"/>
            </a:xfrm>
            <a:custGeom>
              <a:avLst/>
              <a:gdLst>
                <a:gd name="connsiteX0" fmla="*/ 0 w 5013960"/>
                <a:gd name="connsiteY0" fmla="*/ 0 h 937260"/>
                <a:gd name="connsiteX1" fmla="*/ 365760 w 5013960"/>
                <a:gd name="connsiteY1" fmla="*/ 0 h 937260"/>
                <a:gd name="connsiteX2" fmla="*/ 365760 w 5013960"/>
                <a:gd name="connsiteY2" fmla="*/ 754380 h 937260"/>
                <a:gd name="connsiteX3" fmla="*/ 1905000 w 5013960"/>
                <a:gd name="connsiteY3" fmla="*/ 754380 h 937260"/>
                <a:gd name="connsiteX4" fmla="*/ 2857500 w 5013960"/>
                <a:gd name="connsiteY4" fmla="*/ 937260 h 937260"/>
                <a:gd name="connsiteX5" fmla="*/ 3337560 w 5013960"/>
                <a:gd name="connsiteY5" fmla="*/ 937260 h 937260"/>
                <a:gd name="connsiteX6" fmla="*/ 3337560 w 5013960"/>
                <a:gd name="connsiteY6" fmla="*/ 556260 h 937260"/>
                <a:gd name="connsiteX7" fmla="*/ 3916680 w 5013960"/>
                <a:gd name="connsiteY7" fmla="*/ 556260 h 937260"/>
                <a:gd name="connsiteX8" fmla="*/ 4792980 w 5013960"/>
                <a:gd name="connsiteY8" fmla="*/ 396240 h 937260"/>
                <a:gd name="connsiteX9" fmla="*/ 5013960 w 5013960"/>
                <a:gd name="connsiteY9" fmla="*/ 396240 h 937260"/>
                <a:gd name="connsiteX0" fmla="*/ 0 w 5013960"/>
                <a:gd name="connsiteY0" fmla="*/ 0 h 937260"/>
                <a:gd name="connsiteX1" fmla="*/ 365760 w 5013960"/>
                <a:gd name="connsiteY1" fmla="*/ 0 h 937260"/>
                <a:gd name="connsiteX2" fmla="*/ 365760 w 5013960"/>
                <a:gd name="connsiteY2" fmla="*/ 754380 h 937260"/>
                <a:gd name="connsiteX3" fmla="*/ 1905000 w 5013960"/>
                <a:gd name="connsiteY3" fmla="*/ 754380 h 937260"/>
                <a:gd name="connsiteX4" fmla="*/ 2857500 w 5013960"/>
                <a:gd name="connsiteY4" fmla="*/ 937260 h 937260"/>
                <a:gd name="connsiteX5" fmla="*/ 3337560 w 5013960"/>
                <a:gd name="connsiteY5" fmla="*/ 937260 h 937260"/>
                <a:gd name="connsiteX6" fmla="*/ 3342239 w 5013960"/>
                <a:gd name="connsiteY6" fmla="*/ 373801 h 937260"/>
                <a:gd name="connsiteX7" fmla="*/ 3916680 w 5013960"/>
                <a:gd name="connsiteY7" fmla="*/ 556260 h 937260"/>
                <a:gd name="connsiteX8" fmla="*/ 4792980 w 5013960"/>
                <a:gd name="connsiteY8" fmla="*/ 396240 h 937260"/>
                <a:gd name="connsiteX9" fmla="*/ 5013960 w 5013960"/>
                <a:gd name="connsiteY9" fmla="*/ 396240 h 937260"/>
                <a:gd name="connsiteX0" fmla="*/ 0 w 5013960"/>
                <a:gd name="connsiteY0" fmla="*/ 0 h 937260"/>
                <a:gd name="connsiteX1" fmla="*/ 365760 w 5013960"/>
                <a:gd name="connsiteY1" fmla="*/ 0 h 937260"/>
                <a:gd name="connsiteX2" fmla="*/ 365760 w 5013960"/>
                <a:gd name="connsiteY2" fmla="*/ 754380 h 937260"/>
                <a:gd name="connsiteX3" fmla="*/ 1905000 w 5013960"/>
                <a:gd name="connsiteY3" fmla="*/ 754380 h 937260"/>
                <a:gd name="connsiteX4" fmla="*/ 2857500 w 5013960"/>
                <a:gd name="connsiteY4" fmla="*/ 937260 h 937260"/>
                <a:gd name="connsiteX5" fmla="*/ 3337560 w 5013960"/>
                <a:gd name="connsiteY5" fmla="*/ 937260 h 937260"/>
                <a:gd name="connsiteX6" fmla="*/ 3342239 w 5013960"/>
                <a:gd name="connsiteY6" fmla="*/ 373801 h 937260"/>
                <a:gd name="connsiteX7" fmla="*/ 3930716 w 5013960"/>
                <a:gd name="connsiteY7" fmla="*/ 355087 h 937260"/>
                <a:gd name="connsiteX8" fmla="*/ 4792980 w 5013960"/>
                <a:gd name="connsiteY8" fmla="*/ 396240 h 937260"/>
                <a:gd name="connsiteX9" fmla="*/ 5013960 w 5013960"/>
                <a:gd name="connsiteY9" fmla="*/ 396240 h 937260"/>
                <a:gd name="connsiteX0" fmla="*/ 0 w 5013960"/>
                <a:gd name="connsiteY0" fmla="*/ 0 h 937260"/>
                <a:gd name="connsiteX1" fmla="*/ 365760 w 5013960"/>
                <a:gd name="connsiteY1" fmla="*/ 0 h 937260"/>
                <a:gd name="connsiteX2" fmla="*/ 365760 w 5013960"/>
                <a:gd name="connsiteY2" fmla="*/ 754380 h 937260"/>
                <a:gd name="connsiteX3" fmla="*/ 1905000 w 5013960"/>
                <a:gd name="connsiteY3" fmla="*/ 754380 h 937260"/>
                <a:gd name="connsiteX4" fmla="*/ 2857500 w 5013960"/>
                <a:gd name="connsiteY4" fmla="*/ 937260 h 937260"/>
                <a:gd name="connsiteX5" fmla="*/ 3337560 w 5013960"/>
                <a:gd name="connsiteY5" fmla="*/ 937260 h 937260"/>
                <a:gd name="connsiteX6" fmla="*/ 3342239 w 5013960"/>
                <a:gd name="connsiteY6" fmla="*/ 373801 h 937260"/>
                <a:gd name="connsiteX7" fmla="*/ 3916681 w 5013960"/>
                <a:gd name="connsiteY7" fmla="*/ 364444 h 937260"/>
                <a:gd name="connsiteX8" fmla="*/ 4792980 w 5013960"/>
                <a:gd name="connsiteY8" fmla="*/ 396240 h 937260"/>
                <a:gd name="connsiteX9" fmla="*/ 5013960 w 5013960"/>
                <a:gd name="connsiteY9" fmla="*/ 396240 h 937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13960" h="937260">
                  <a:moveTo>
                    <a:pt x="0" y="0"/>
                  </a:moveTo>
                  <a:lnTo>
                    <a:pt x="365760" y="0"/>
                  </a:lnTo>
                  <a:lnTo>
                    <a:pt x="365760" y="754380"/>
                  </a:lnTo>
                  <a:lnTo>
                    <a:pt x="1905000" y="754380"/>
                  </a:lnTo>
                  <a:lnTo>
                    <a:pt x="2857500" y="937260"/>
                  </a:lnTo>
                  <a:lnTo>
                    <a:pt x="3337560" y="937260"/>
                  </a:lnTo>
                  <a:cubicBezTo>
                    <a:pt x="3339120" y="749440"/>
                    <a:pt x="3340679" y="561621"/>
                    <a:pt x="3342239" y="373801"/>
                  </a:cubicBezTo>
                  <a:lnTo>
                    <a:pt x="3916681" y="364444"/>
                  </a:lnTo>
                  <a:lnTo>
                    <a:pt x="4792980" y="396240"/>
                  </a:lnTo>
                  <a:lnTo>
                    <a:pt x="5013960" y="396240"/>
                  </a:lnTo>
                </a:path>
              </a:pathLst>
            </a:custGeom>
            <a:noFill/>
            <a:ln w="50800" cap="flat" cmpd="sng" algn="ctr">
              <a:solidFill>
                <a:srgbClr val="0432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713824" y="2335897"/>
              <a:ext cx="62017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>
                  <a:solidFill>
                    <a:srgbClr val="FF0000"/>
                  </a:solidFill>
                  <a:latin typeface="+mn-lt"/>
                </a:rPr>
                <a:t>AB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442643" y="2967774"/>
              <a:ext cx="62307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>
                  <a:solidFill>
                    <a:srgbClr val="0432FF"/>
                  </a:solidFill>
                  <a:latin typeface="+mn-lt"/>
                </a:rPr>
                <a:t>BC</a:t>
              </a:r>
            </a:p>
          </p:txBody>
        </p:sp>
        <p:cxnSp>
          <p:nvCxnSpPr>
            <p:cNvPr id="28" name="Straight Connector 27"/>
            <p:cNvCxnSpPr/>
            <p:nvPr/>
          </p:nvCxnSpPr>
          <p:spPr bwMode="auto">
            <a:xfrm>
              <a:off x="4800600" y="2417430"/>
              <a:ext cx="168264" cy="0"/>
            </a:xfrm>
            <a:prstGeom prst="line">
              <a:avLst/>
            </a:prstGeom>
            <a:solidFill>
              <a:srgbClr val="C0C0C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/>
            <p:cNvCxnSpPr/>
            <p:nvPr/>
          </p:nvCxnSpPr>
          <p:spPr bwMode="auto">
            <a:xfrm>
              <a:off x="5013336" y="2417430"/>
              <a:ext cx="168264" cy="0"/>
            </a:xfrm>
            <a:prstGeom prst="line">
              <a:avLst/>
            </a:prstGeom>
            <a:solidFill>
              <a:srgbClr val="C0C0C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Freeform 10"/>
            <p:cNvSpPr/>
            <p:nvPr/>
          </p:nvSpPr>
          <p:spPr bwMode="auto">
            <a:xfrm>
              <a:off x="2719388" y="2643188"/>
              <a:ext cx="3405187" cy="1690687"/>
            </a:xfrm>
            <a:custGeom>
              <a:avLst/>
              <a:gdLst>
                <a:gd name="connsiteX0" fmla="*/ 0 w 3405187"/>
                <a:gd name="connsiteY0" fmla="*/ 0 h 1690687"/>
                <a:gd name="connsiteX1" fmla="*/ 1052512 w 3405187"/>
                <a:gd name="connsiteY1" fmla="*/ 0 h 1690687"/>
                <a:gd name="connsiteX2" fmla="*/ 1052512 w 3405187"/>
                <a:gd name="connsiteY2" fmla="*/ 1562100 h 1690687"/>
                <a:gd name="connsiteX3" fmla="*/ 1304925 w 3405187"/>
                <a:gd name="connsiteY3" fmla="*/ 1562100 h 1690687"/>
                <a:gd name="connsiteX4" fmla="*/ 1952625 w 3405187"/>
                <a:gd name="connsiteY4" fmla="*/ 1690687 h 1690687"/>
                <a:gd name="connsiteX5" fmla="*/ 2481262 w 3405187"/>
                <a:gd name="connsiteY5" fmla="*/ 1690687 h 1690687"/>
                <a:gd name="connsiteX6" fmla="*/ 2481262 w 3405187"/>
                <a:gd name="connsiteY6" fmla="*/ 652462 h 1690687"/>
                <a:gd name="connsiteX7" fmla="*/ 2657475 w 3405187"/>
                <a:gd name="connsiteY7" fmla="*/ 652462 h 1690687"/>
                <a:gd name="connsiteX8" fmla="*/ 3214687 w 3405187"/>
                <a:gd name="connsiteY8" fmla="*/ 576262 h 1690687"/>
                <a:gd name="connsiteX9" fmla="*/ 3405187 w 3405187"/>
                <a:gd name="connsiteY9" fmla="*/ 576262 h 1690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05187" h="1690687">
                  <a:moveTo>
                    <a:pt x="0" y="0"/>
                  </a:moveTo>
                  <a:lnTo>
                    <a:pt x="1052512" y="0"/>
                  </a:lnTo>
                  <a:lnTo>
                    <a:pt x="1052512" y="1562100"/>
                  </a:lnTo>
                  <a:lnTo>
                    <a:pt x="1304925" y="1562100"/>
                  </a:lnTo>
                  <a:lnTo>
                    <a:pt x="1952625" y="1690687"/>
                  </a:lnTo>
                  <a:lnTo>
                    <a:pt x="2481262" y="1690687"/>
                  </a:lnTo>
                  <a:lnTo>
                    <a:pt x="2481262" y="652462"/>
                  </a:lnTo>
                  <a:lnTo>
                    <a:pt x="2657475" y="652462"/>
                  </a:lnTo>
                  <a:lnTo>
                    <a:pt x="3214687" y="576262"/>
                  </a:lnTo>
                  <a:lnTo>
                    <a:pt x="3405187" y="576262"/>
                  </a:lnTo>
                </a:path>
              </a:pathLst>
            </a:custGeom>
            <a:noFill/>
            <a:ln w="508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>
              <a:off x="2733675" y="3676650"/>
              <a:ext cx="1928813" cy="785813"/>
            </a:xfrm>
            <a:custGeom>
              <a:avLst/>
              <a:gdLst>
                <a:gd name="connsiteX0" fmla="*/ 0 w 1928813"/>
                <a:gd name="connsiteY0" fmla="*/ 0 h 785813"/>
                <a:gd name="connsiteX1" fmla="*/ 261938 w 1928813"/>
                <a:gd name="connsiteY1" fmla="*/ 0 h 785813"/>
                <a:gd name="connsiteX2" fmla="*/ 261938 w 1928813"/>
                <a:gd name="connsiteY2" fmla="*/ 785813 h 785813"/>
                <a:gd name="connsiteX3" fmla="*/ 1285875 w 1928813"/>
                <a:gd name="connsiteY3" fmla="*/ 785813 h 785813"/>
                <a:gd name="connsiteX4" fmla="*/ 1928813 w 1928813"/>
                <a:gd name="connsiteY4" fmla="*/ 657225 h 785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28813" h="785813">
                  <a:moveTo>
                    <a:pt x="0" y="0"/>
                  </a:moveTo>
                  <a:lnTo>
                    <a:pt x="261938" y="0"/>
                  </a:lnTo>
                  <a:lnTo>
                    <a:pt x="261938" y="785813"/>
                  </a:lnTo>
                  <a:lnTo>
                    <a:pt x="1285875" y="785813"/>
                  </a:lnTo>
                  <a:lnTo>
                    <a:pt x="1928813" y="657225"/>
                  </a:lnTo>
                </a:path>
              </a:pathLst>
            </a:custGeom>
            <a:noFill/>
            <a:ln w="508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800600" y="4414253"/>
              <a:ext cx="62307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>
                  <a:solidFill>
                    <a:srgbClr val="008000"/>
                  </a:solidFill>
                  <a:latin typeface="+mn-lt"/>
                </a:rPr>
                <a:t>AC</a:t>
              </a:r>
            </a:p>
          </p:txBody>
        </p:sp>
        <p:cxnSp>
          <p:nvCxnSpPr>
            <p:cNvPr id="24" name="Straight Connector 23"/>
            <p:cNvCxnSpPr/>
            <p:nvPr/>
          </p:nvCxnSpPr>
          <p:spPr bwMode="auto">
            <a:xfrm>
              <a:off x="4884732" y="4495800"/>
              <a:ext cx="168264" cy="0"/>
            </a:xfrm>
            <a:prstGeom prst="line">
              <a:avLst/>
            </a:prstGeom>
            <a:solidFill>
              <a:srgbClr val="C0C0C0"/>
            </a:solidFill>
            <a:ln w="254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5" name="Straight Arrow Connector 24"/>
          <p:cNvCxnSpPr/>
          <p:nvPr/>
        </p:nvCxnSpPr>
        <p:spPr bwMode="auto">
          <a:xfrm>
            <a:off x="5768797" y="4483289"/>
            <a:ext cx="593903" cy="836833"/>
          </a:xfrm>
          <a:prstGeom prst="straightConnector1">
            <a:avLst/>
          </a:prstGeom>
          <a:solidFill>
            <a:srgbClr val="C0C0C0"/>
          </a:solidFill>
          <a:ln w="50800" cap="flat" cmpd="sng" algn="ctr">
            <a:solidFill>
              <a:srgbClr val="008000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4495800" y="5378641"/>
            <a:ext cx="373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8000"/>
                </a:solidFill>
                <a:latin typeface="+mn-lt"/>
              </a:rPr>
              <a:t>No dependence on B</a:t>
            </a:r>
          </a:p>
          <a:p>
            <a:pPr algn="ctr"/>
            <a:r>
              <a:rPr lang="en-US" sz="2000" b="1" dirty="0">
                <a:solidFill>
                  <a:srgbClr val="008000"/>
                </a:solidFill>
                <a:latin typeface="+mn-lt"/>
              </a:rPr>
              <a:t>=&gt; No glitch!</a:t>
            </a:r>
          </a:p>
        </p:txBody>
      </p:sp>
    </p:spTree>
    <p:extLst>
      <p:ext uri="{BB962C8B-B14F-4D97-AF65-F5344CB8AC3E}">
        <p14:creationId xmlns:p14="http://schemas.microsoft.com/office/powerpoint/2010/main" val="42293441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 hidden="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>
              <a:latin typeface="Times New Roman" pitchFamily="18" charset="0"/>
              <a:cs typeface="Arial" charset="0"/>
            </a:endParaRPr>
          </a:p>
        </p:txBody>
      </p:sp>
      <p:sp>
        <p:nvSpPr>
          <p:cNvPr id="54275" name="Rectangle 10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Avoiding Glitches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228600" y="997526"/>
            <a:ext cx="8610600" cy="5327073"/>
          </a:xfrm>
        </p:spPr>
        <p:txBody>
          <a:bodyPr/>
          <a:lstStyle/>
          <a:p>
            <a:r>
              <a:rPr lang="en-US" b="1" dirty="0"/>
              <a:t>Q: </a:t>
            </a:r>
            <a:r>
              <a:rPr lang="en-US" dirty="0"/>
              <a:t>Do we </a:t>
            </a:r>
            <a:r>
              <a:rPr lang="en-US" b="1" dirty="0"/>
              <a:t>always</a:t>
            </a:r>
            <a:r>
              <a:rPr lang="en-US" dirty="0"/>
              <a:t> care about glitches?</a:t>
            </a:r>
          </a:p>
          <a:p>
            <a:pPr lvl="1"/>
            <a:r>
              <a:rPr lang="en-US" b="1" dirty="0">
                <a:solidFill>
                  <a:srgbClr val="008000"/>
                </a:solidFill>
              </a:rPr>
              <a:t>Fixing</a:t>
            </a:r>
            <a:r>
              <a:rPr lang="en-US" dirty="0"/>
              <a:t> glitches is </a:t>
            </a:r>
            <a:r>
              <a:rPr lang="en-US" b="1" dirty="0">
                <a:solidFill>
                  <a:srgbClr val="FF0000"/>
                </a:solidFill>
              </a:rPr>
              <a:t>undesirable</a:t>
            </a:r>
          </a:p>
          <a:p>
            <a:pPr lvl="2"/>
            <a:r>
              <a:rPr lang="en-US" dirty="0"/>
              <a:t>More chip </a:t>
            </a:r>
            <a:r>
              <a:rPr lang="en-US" b="1" dirty="0">
                <a:solidFill>
                  <a:srgbClr val="FF0000"/>
                </a:solidFill>
              </a:rPr>
              <a:t>area</a:t>
            </a:r>
          </a:p>
          <a:p>
            <a:pPr lvl="2"/>
            <a:r>
              <a:rPr lang="en-US" dirty="0"/>
              <a:t>More </a:t>
            </a:r>
            <a:r>
              <a:rPr lang="en-US" b="1" dirty="0">
                <a:solidFill>
                  <a:srgbClr val="FF0000"/>
                </a:solidFill>
              </a:rPr>
              <a:t>power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consumption</a:t>
            </a:r>
          </a:p>
          <a:p>
            <a:pPr lvl="2"/>
            <a:r>
              <a:rPr lang="en-US" dirty="0"/>
              <a:t>More </a:t>
            </a:r>
            <a:r>
              <a:rPr lang="en-US" b="1" dirty="0">
                <a:solidFill>
                  <a:srgbClr val="FF0000"/>
                </a:solidFill>
              </a:rPr>
              <a:t>design effort</a:t>
            </a:r>
          </a:p>
          <a:p>
            <a:pPr lvl="1"/>
            <a:r>
              <a:rPr lang="en-US" dirty="0"/>
              <a:t>The circuit is </a:t>
            </a:r>
            <a:r>
              <a:rPr lang="en-US" b="1" dirty="0"/>
              <a:t>eventually</a:t>
            </a:r>
            <a:r>
              <a:rPr lang="en-US" dirty="0"/>
              <a:t> guaranteed to </a:t>
            </a:r>
            <a:r>
              <a:rPr lang="en-US" b="1" dirty="0"/>
              <a:t>converge</a:t>
            </a:r>
            <a:r>
              <a:rPr lang="en-US" dirty="0"/>
              <a:t> to the </a:t>
            </a:r>
            <a:r>
              <a:rPr lang="en-US" b="1" dirty="0">
                <a:solidFill>
                  <a:srgbClr val="008000"/>
                </a:solidFill>
              </a:rPr>
              <a:t>right value </a:t>
            </a:r>
            <a:r>
              <a:rPr lang="en-US" dirty="0"/>
              <a:t>regardless of </a:t>
            </a:r>
            <a:r>
              <a:rPr lang="en-US" dirty="0" err="1"/>
              <a:t>glitchiness</a:t>
            </a:r>
            <a:endParaRPr lang="en-US" dirty="0"/>
          </a:p>
          <a:p>
            <a:pPr lvl="1"/>
            <a:endParaRPr lang="en-US" dirty="0"/>
          </a:p>
          <a:p>
            <a:r>
              <a:rPr lang="en-US" b="1" dirty="0"/>
              <a:t>A: </a:t>
            </a:r>
            <a:r>
              <a:rPr lang="en-US" dirty="0"/>
              <a:t>No, not always! </a:t>
            </a:r>
          </a:p>
          <a:p>
            <a:pPr lvl="1"/>
            <a:r>
              <a:rPr lang="en-US" dirty="0"/>
              <a:t>If we only care about the </a:t>
            </a:r>
            <a:r>
              <a:rPr lang="en-US" b="1" dirty="0"/>
              <a:t>long-term steady state output</a:t>
            </a:r>
            <a:r>
              <a:rPr lang="en-US" dirty="0"/>
              <a:t>, we can </a:t>
            </a:r>
            <a:r>
              <a:rPr lang="en-US" b="1" dirty="0">
                <a:solidFill>
                  <a:srgbClr val="008000"/>
                </a:solidFill>
              </a:rPr>
              <a:t>safely ignore </a:t>
            </a:r>
            <a:r>
              <a:rPr lang="en-US" dirty="0"/>
              <a:t>glitches</a:t>
            </a:r>
          </a:p>
          <a:p>
            <a:pPr lvl="1"/>
            <a:r>
              <a:rPr lang="en-US" dirty="0"/>
              <a:t>Up to the </a:t>
            </a:r>
            <a:r>
              <a:rPr lang="en-US" b="1" dirty="0"/>
              <a:t>designer to decide </a:t>
            </a:r>
            <a:r>
              <a:rPr lang="en-US" dirty="0"/>
              <a:t>if glitches matter in their application</a:t>
            </a:r>
          </a:p>
          <a:p>
            <a:pPr lvl="1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317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 bldLvl="2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Part 2:</a:t>
            </a:r>
            <a:br>
              <a:rPr lang="en-US" dirty="0"/>
            </a:br>
            <a:r>
              <a:rPr lang="en-US" dirty="0"/>
              <a:t>Sequential Circuit Timing</a:t>
            </a:r>
            <a:endParaRPr lang="de-CH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425965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B6986-0F49-FA43-A5BC-DCAB227B7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Required</a:t>
            </a:r>
            <a:r>
              <a:rPr lang="en-US" dirty="0"/>
              <a:t> Readings (Next Week)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E633C-0A0E-974D-975C-F607843840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Von Neumann Model, LC-3, and MIPS</a:t>
            </a:r>
          </a:p>
          <a:p>
            <a:pPr lvl="1"/>
            <a:r>
              <a:rPr lang="en-US" dirty="0"/>
              <a:t>P&amp;P, Chapter 4, 5</a:t>
            </a:r>
          </a:p>
          <a:p>
            <a:pPr lvl="1"/>
            <a:r>
              <a:rPr lang="en-US" dirty="0"/>
              <a:t>H&amp;H, Chapter 6</a:t>
            </a:r>
          </a:p>
          <a:p>
            <a:pPr lvl="1"/>
            <a:r>
              <a:rPr lang="en-US" dirty="0"/>
              <a:t>P&amp;P, Appendices A and C (ISA and microarchitecture of LC-3)</a:t>
            </a:r>
          </a:p>
          <a:p>
            <a:pPr lvl="1"/>
            <a:r>
              <a:rPr lang="en-US" dirty="0"/>
              <a:t>H&amp;H, Appendix B (MIPS instructions)</a:t>
            </a:r>
          </a:p>
          <a:p>
            <a:pPr lvl="1"/>
            <a:endParaRPr lang="en-US" dirty="0"/>
          </a:p>
          <a:p>
            <a:r>
              <a:rPr lang="en-US" dirty="0"/>
              <a:t>Programming</a:t>
            </a:r>
          </a:p>
          <a:p>
            <a:pPr lvl="1"/>
            <a:r>
              <a:rPr lang="en-US" dirty="0"/>
              <a:t>P&amp;P, Chapter 6</a:t>
            </a:r>
          </a:p>
          <a:p>
            <a:endParaRPr lang="en-US" dirty="0"/>
          </a:p>
          <a:p>
            <a:r>
              <a:rPr lang="en-US" b="1" dirty="0"/>
              <a:t>Recommended: </a:t>
            </a:r>
            <a:r>
              <a:rPr lang="en-US" dirty="0"/>
              <a:t>Digital Building Blocks</a:t>
            </a:r>
          </a:p>
          <a:p>
            <a:pPr lvl="1"/>
            <a:r>
              <a:rPr lang="en-US" dirty="0"/>
              <a:t>H&amp;H, Chapter 5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88F486-95F9-6E4D-B128-1BA6C169C4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10114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Recall: D Flip-Flop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97527"/>
            <a:ext cx="9220200" cy="1233737"/>
          </a:xfrm>
        </p:spPr>
        <p:txBody>
          <a:bodyPr/>
          <a:lstStyle/>
          <a:p>
            <a:r>
              <a:rPr lang="en-US" dirty="0"/>
              <a:t>Flip-flop </a:t>
            </a:r>
            <a:r>
              <a:rPr lang="en-US" b="1" dirty="0"/>
              <a:t>samples D</a:t>
            </a:r>
            <a:r>
              <a:rPr lang="en-US" dirty="0"/>
              <a:t> at the </a:t>
            </a:r>
            <a:r>
              <a:rPr lang="en-US" b="1" dirty="0">
                <a:solidFill>
                  <a:srgbClr val="0432FF"/>
                </a:solidFill>
              </a:rPr>
              <a:t>active clock edge </a:t>
            </a:r>
            <a:endParaRPr lang="en-US" dirty="0"/>
          </a:p>
          <a:p>
            <a:pPr lvl="1"/>
            <a:r>
              <a:rPr lang="en-US" dirty="0"/>
              <a:t>It outputs the</a:t>
            </a:r>
            <a:r>
              <a:rPr lang="en-US" b="1" dirty="0"/>
              <a:t> sampled value </a:t>
            </a:r>
            <a:r>
              <a:rPr lang="en-US" dirty="0"/>
              <a:t>to Q</a:t>
            </a:r>
          </a:p>
          <a:p>
            <a:pPr lvl="1"/>
            <a:r>
              <a:rPr lang="en-US" dirty="0"/>
              <a:t>It </a:t>
            </a:r>
            <a:r>
              <a:rPr lang="en-US" b="1" dirty="0">
                <a:solidFill>
                  <a:srgbClr val="0432FF"/>
                </a:solidFill>
              </a:rPr>
              <a:t>“stores” </a:t>
            </a:r>
            <a:r>
              <a:rPr lang="en-US" dirty="0"/>
              <a:t>the </a:t>
            </a:r>
            <a:r>
              <a:rPr lang="en-US" b="1" dirty="0"/>
              <a:t>sampled value </a:t>
            </a:r>
            <a:r>
              <a:rPr lang="en-US" dirty="0"/>
              <a:t>until the next active clock edge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2532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24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30</a:t>
            </a:fld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2951284" y="2377075"/>
            <a:ext cx="3165231" cy="2817259"/>
            <a:chOff x="2533650" y="1913859"/>
            <a:chExt cx="3600450" cy="3204632"/>
          </a:xfrm>
        </p:grpSpPr>
        <p:sp>
          <p:nvSpPr>
            <p:cNvPr id="6" name="Rectangle 5"/>
            <p:cNvSpPr/>
            <p:nvPr/>
          </p:nvSpPr>
          <p:spPr bwMode="auto">
            <a:xfrm>
              <a:off x="3581400" y="2984891"/>
              <a:ext cx="1752600" cy="2133600"/>
            </a:xfrm>
            <a:prstGeom prst="rect">
              <a:avLst/>
            </a:prstGeom>
            <a:solidFill>
              <a:schemeClr val="bg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 bwMode="auto">
            <a:xfrm>
              <a:off x="4191000" y="2984891"/>
              <a:ext cx="304800" cy="301752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 flipH="1">
              <a:off x="4474369" y="2984891"/>
              <a:ext cx="304800" cy="301752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479132" y="2527691"/>
              <a:ext cx="0" cy="457200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rot="5400000">
              <a:off x="5562600" y="3828864"/>
              <a:ext cx="0" cy="457200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rot="5400000">
              <a:off x="3352800" y="3905064"/>
              <a:ext cx="0" cy="457200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>
              <a:off x="2533650" y="3826313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>
                  <a:latin typeface="+mn-lt"/>
                </a:rPr>
                <a:t>D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53100" y="3790081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>
                  <a:latin typeface="+mn-lt"/>
                </a:rPr>
                <a:t>Q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989783" y="1913859"/>
              <a:ext cx="9358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i="1" dirty="0">
                  <a:latin typeface="+mn-lt"/>
                </a:rPr>
                <a:t>CLK</a:t>
              </a:r>
            </a:p>
          </p:txBody>
        </p:sp>
      </p:grpSp>
      <p:sp>
        <p:nvSpPr>
          <p:cNvPr id="23" name="Content Placeholder 1"/>
          <p:cNvSpPr txBox="1">
            <a:spLocks/>
          </p:cNvSpPr>
          <p:nvPr/>
        </p:nvSpPr>
        <p:spPr bwMode="auto">
          <a:xfrm>
            <a:off x="252046" y="5383687"/>
            <a:ext cx="8610600" cy="1081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The D flip-flop is </a:t>
            </a:r>
            <a:r>
              <a:rPr lang="en-US" b="1" kern="0" dirty="0">
                <a:solidFill>
                  <a:srgbClr val="0432FF"/>
                </a:solidFill>
              </a:rPr>
              <a:t>made</a:t>
            </a:r>
            <a:r>
              <a:rPr lang="en-US" kern="0" dirty="0">
                <a:solidFill>
                  <a:srgbClr val="0432FF"/>
                </a:solidFill>
              </a:rPr>
              <a:t> </a:t>
            </a:r>
            <a:r>
              <a:rPr lang="en-US" kern="0" dirty="0"/>
              <a:t>from </a:t>
            </a:r>
            <a:r>
              <a:rPr lang="en-US" b="1" kern="0" dirty="0">
                <a:solidFill>
                  <a:srgbClr val="0432FF"/>
                </a:solidFill>
              </a:rPr>
              <a:t>combinational</a:t>
            </a:r>
            <a:r>
              <a:rPr lang="en-US" kern="0" dirty="0"/>
              <a:t> elements</a:t>
            </a:r>
          </a:p>
          <a:p>
            <a:r>
              <a:rPr lang="en-US" b="1" kern="0" dirty="0">
                <a:solidFill>
                  <a:srgbClr val="FF0000"/>
                </a:solidFill>
              </a:rPr>
              <a:t>D, Q, CLK all have timing requirements!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2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D Flip-Flop Input Timing Constraints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11592"/>
            <a:ext cx="8763000" cy="543182"/>
          </a:xfrm>
        </p:spPr>
        <p:txBody>
          <a:bodyPr/>
          <a:lstStyle/>
          <a:p>
            <a:r>
              <a:rPr lang="en-US" b="1" dirty="0"/>
              <a:t>D </a:t>
            </a:r>
            <a:r>
              <a:rPr lang="en-US" dirty="0"/>
              <a:t>must be </a:t>
            </a:r>
            <a:r>
              <a:rPr lang="en-US" b="1" dirty="0">
                <a:solidFill>
                  <a:srgbClr val="0432FF"/>
                </a:solidFill>
              </a:rPr>
              <a:t>stable</a:t>
            </a:r>
            <a:r>
              <a:rPr lang="en-US" dirty="0"/>
              <a:t> when </a:t>
            </a:r>
            <a:r>
              <a:rPr lang="en-US" b="1" dirty="0">
                <a:solidFill>
                  <a:srgbClr val="0432FF"/>
                </a:solidFill>
              </a:rPr>
              <a:t>sampled</a:t>
            </a:r>
            <a:r>
              <a:rPr lang="en-US" dirty="0"/>
              <a:t> (i.e., at active clock edge)</a:t>
            </a:r>
            <a:endParaRPr lang="en-US" i="1" dirty="0">
              <a:solidFill>
                <a:srgbClr val="0432FF"/>
              </a:solidFill>
            </a:endParaRPr>
          </a:p>
          <a:p>
            <a:endParaRPr lang="de-CH" dirty="0"/>
          </a:p>
        </p:txBody>
      </p:sp>
      <p:graphicFrame>
        <p:nvGraphicFramePr>
          <p:cNvPr id="3" name="Object 2"/>
          <p:cNvGraphicFramePr>
            <a:graphicFrameLocks noGrp="1"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643611457"/>
              </p:ext>
            </p:extLst>
          </p:nvPr>
        </p:nvGraphicFramePr>
        <p:xfrm>
          <a:off x="3899892" y="1598919"/>
          <a:ext cx="3825044" cy="2350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VISIO" r:id="rId6" imgW="1969242" imgH="1209023" progId="Visio.Drawing.6">
                  <p:embed/>
                </p:oleObj>
              </mc:Choice>
              <mc:Fallback>
                <p:oleObj name="VISIO" r:id="rId6" imgW="1969242" imgH="1209023" progId="Visio.Drawing.6">
                  <p:embed/>
                  <p:pic>
                    <p:nvPicPr>
                      <p:cNvPr id="3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9892" y="1598919"/>
                        <a:ext cx="3825044" cy="23505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31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295400" y="1550235"/>
            <a:ext cx="2417279" cy="2151643"/>
            <a:chOff x="2574130" y="1950344"/>
            <a:chExt cx="3559278" cy="3168147"/>
          </a:xfrm>
        </p:grpSpPr>
        <p:sp>
          <p:nvSpPr>
            <p:cNvPr id="8" name="Rectangle 7"/>
            <p:cNvSpPr/>
            <p:nvPr/>
          </p:nvSpPr>
          <p:spPr bwMode="auto">
            <a:xfrm>
              <a:off x="3581400" y="2984891"/>
              <a:ext cx="1752600" cy="2133600"/>
            </a:xfrm>
            <a:prstGeom prst="rect">
              <a:avLst/>
            </a:prstGeom>
            <a:solidFill>
              <a:schemeClr val="bg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 bwMode="auto">
            <a:xfrm>
              <a:off x="4191000" y="2984891"/>
              <a:ext cx="304800" cy="301752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 flipH="1">
              <a:off x="4474369" y="2984891"/>
              <a:ext cx="304800" cy="301752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>
              <a:off x="4479132" y="2527691"/>
              <a:ext cx="0" cy="457200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 rot="5400000">
              <a:off x="5562600" y="3828864"/>
              <a:ext cx="0" cy="457200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 rot="5400000">
              <a:off x="3352800" y="3905064"/>
              <a:ext cx="0" cy="457200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sp>
          <p:nvSpPr>
            <p:cNvPr id="14" name="TextBox 13"/>
            <p:cNvSpPr txBox="1"/>
            <p:nvPr/>
          </p:nvSpPr>
          <p:spPr>
            <a:xfrm>
              <a:off x="2574130" y="3828742"/>
              <a:ext cx="381000" cy="6098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>
                  <a:latin typeface="+mn-lt"/>
                </a:rPr>
                <a:t>D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752408" y="3752542"/>
              <a:ext cx="381000" cy="6098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>
                  <a:latin typeface="+mn-lt"/>
                </a:rPr>
                <a:t>Q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989784" y="1950344"/>
              <a:ext cx="935830" cy="6098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>
                  <a:latin typeface="+mn-lt"/>
                </a:rPr>
                <a:t>CLK</a:t>
              </a:r>
            </a:p>
          </p:txBody>
        </p:sp>
      </p:grpSp>
      <p:sp>
        <p:nvSpPr>
          <p:cNvPr id="17" name="Rectangle 16"/>
          <p:cNvSpPr/>
          <p:nvPr/>
        </p:nvSpPr>
        <p:spPr>
          <a:xfrm>
            <a:off x="228600" y="3968558"/>
            <a:ext cx="8763000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en-US" sz="2400" b="1" i="1" kern="0" dirty="0">
                <a:solidFill>
                  <a:srgbClr val="7030A0"/>
                </a:solidFill>
                <a:latin typeface="Tahoma"/>
                <a:ea typeface="ＭＳ Ｐゴシック" charset="0"/>
              </a:rPr>
              <a:t>Setup time</a:t>
            </a:r>
            <a:r>
              <a:rPr lang="en-US" sz="2400" b="1" kern="0" dirty="0">
                <a:solidFill>
                  <a:srgbClr val="7030A0"/>
                </a:solidFill>
                <a:latin typeface="Tahoma"/>
                <a:ea typeface="ＭＳ Ｐゴシック" charset="0"/>
              </a:rPr>
              <a:t> (</a:t>
            </a:r>
            <a:r>
              <a:rPr lang="en-US" sz="2400" b="1" kern="0" dirty="0" err="1">
                <a:solidFill>
                  <a:srgbClr val="7030A0"/>
                </a:solidFill>
                <a:latin typeface="Tahoma"/>
                <a:ea typeface="ＭＳ Ｐゴシック" charset="0"/>
              </a:rPr>
              <a:t>t</a:t>
            </a:r>
            <a:r>
              <a:rPr lang="en-US" sz="2400" b="1" kern="0" baseline="-25000" dirty="0" err="1">
                <a:solidFill>
                  <a:srgbClr val="7030A0"/>
                </a:solidFill>
                <a:latin typeface="Tahoma"/>
                <a:ea typeface="ＭＳ Ｐゴシック" charset="0"/>
              </a:rPr>
              <a:t>setup</a:t>
            </a:r>
            <a:r>
              <a:rPr lang="en-US" sz="2400" b="1" kern="0" dirty="0">
                <a:solidFill>
                  <a:srgbClr val="7030A0"/>
                </a:solidFill>
                <a:latin typeface="Tahoma"/>
                <a:ea typeface="ＭＳ Ｐゴシック" charset="0"/>
              </a:rPr>
              <a:t>): </a:t>
            </a:r>
            <a:r>
              <a:rPr lang="en-US" sz="2400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time </a:t>
            </a:r>
            <a:r>
              <a:rPr lang="en-US" sz="2400" b="1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before</a:t>
            </a:r>
            <a:r>
              <a:rPr lang="en-US" sz="2400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 the clock edge that data must be stable (i.e. not changing)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en-US" sz="2400" b="1" i="1" kern="0" dirty="0">
                <a:solidFill>
                  <a:srgbClr val="7030A0"/>
                </a:solidFill>
                <a:latin typeface="Tahoma"/>
                <a:ea typeface="ＭＳ Ｐゴシック" charset="0"/>
              </a:rPr>
              <a:t>Hold time</a:t>
            </a:r>
            <a:r>
              <a:rPr lang="en-US" sz="2400" b="1" kern="0" dirty="0">
                <a:solidFill>
                  <a:srgbClr val="7030A0"/>
                </a:solidFill>
                <a:latin typeface="Tahoma"/>
                <a:ea typeface="ＭＳ Ｐゴシック" charset="0"/>
              </a:rPr>
              <a:t> (</a:t>
            </a:r>
            <a:r>
              <a:rPr lang="en-US" sz="2400" b="1" kern="0" dirty="0" err="1">
                <a:solidFill>
                  <a:srgbClr val="7030A0"/>
                </a:solidFill>
                <a:latin typeface="Tahoma"/>
                <a:ea typeface="ＭＳ Ｐゴシック" charset="0"/>
              </a:rPr>
              <a:t>t</a:t>
            </a:r>
            <a:r>
              <a:rPr lang="en-US" sz="2400" b="1" kern="0" baseline="-25000" dirty="0" err="1">
                <a:solidFill>
                  <a:srgbClr val="7030A0"/>
                </a:solidFill>
                <a:latin typeface="Tahoma"/>
                <a:ea typeface="ＭＳ Ｐゴシック" charset="0"/>
              </a:rPr>
              <a:t>hold</a:t>
            </a:r>
            <a:r>
              <a:rPr lang="en-US" sz="2400" b="1" kern="0" dirty="0">
                <a:solidFill>
                  <a:srgbClr val="7030A0"/>
                </a:solidFill>
                <a:latin typeface="Tahoma"/>
                <a:ea typeface="ＭＳ Ｐゴシック" charset="0"/>
              </a:rPr>
              <a:t>): </a:t>
            </a:r>
            <a:r>
              <a:rPr lang="en-US" sz="2400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time </a:t>
            </a:r>
            <a:r>
              <a:rPr lang="en-US" sz="2400" b="1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after</a:t>
            </a:r>
            <a:r>
              <a:rPr lang="en-US" sz="2400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 the clock edge that data must be stable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en-US" sz="2400" b="1" i="1" kern="0" dirty="0">
                <a:solidFill>
                  <a:srgbClr val="7030A0"/>
                </a:solidFill>
                <a:latin typeface="Tahoma"/>
                <a:ea typeface="ＭＳ Ｐゴシック" charset="0"/>
              </a:rPr>
              <a:t>Aperture time</a:t>
            </a:r>
            <a:r>
              <a:rPr lang="en-US" sz="2400" b="1" kern="0" dirty="0">
                <a:solidFill>
                  <a:srgbClr val="7030A0"/>
                </a:solidFill>
                <a:latin typeface="Tahoma"/>
                <a:ea typeface="ＭＳ Ｐゴシック" charset="0"/>
              </a:rPr>
              <a:t> (t</a:t>
            </a:r>
            <a:r>
              <a:rPr lang="en-US" sz="2400" b="1" kern="0" baseline="-25000" dirty="0">
                <a:solidFill>
                  <a:srgbClr val="7030A0"/>
                </a:solidFill>
                <a:latin typeface="Tahoma"/>
                <a:ea typeface="ＭＳ Ｐゴシック" charset="0"/>
              </a:rPr>
              <a:t>a</a:t>
            </a:r>
            <a:r>
              <a:rPr lang="en-US" sz="2400" b="1" kern="0" dirty="0">
                <a:solidFill>
                  <a:srgbClr val="7030A0"/>
                </a:solidFill>
                <a:latin typeface="Tahoma"/>
                <a:ea typeface="ＭＳ Ｐゴシック" charset="0"/>
              </a:rPr>
              <a:t>): </a:t>
            </a:r>
            <a:r>
              <a:rPr lang="en-US" sz="2400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time </a:t>
            </a:r>
            <a:r>
              <a:rPr lang="en-US" sz="2400" b="1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around</a:t>
            </a:r>
            <a:r>
              <a:rPr lang="en-US" sz="2400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 clock edge that data must be stable </a:t>
            </a:r>
            <a:r>
              <a:rPr lang="en-US" sz="2400" b="1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(t</a:t>
            </a:r>
            <a:r>
              <a:rPr lang="en-US" sz="2400" b="1" kern="0" baseline="-25000" dirty="0">
                <a:solidFill>
                  <a:srgbClr val="000000"/>
                </a:solidFill>
                <a:latin typeface="Tahoma"/>
                <a:ea typeface="ＭＳ Ｐゴシック" charset="0"/>
              </a:rPr>
              <a:t>a</a:t>
            </a:r>
            <a:r>
              <a:rPr lang="en-US" sz="2400" b="1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 = </a:t>
            </a:r>
            <a:r>
              <a:rPr lang="en-US" sz="2400" b="1" kern="0" dirty="0" err="1">
                <a:solidFill>
                  <a:srgbClr val="000000"/>
                </a:solidFill>
                <a:latin typeface="Tahoma"/>
                <a:ea typeface="ＭＳ Ｐゴシック" charset="0"/>
              </a:rPr>
              <a:t>t</a:t>
            </a:r>
            <a:r>
              <a:rPr lang="en-US" sz="2400" b="1" kern="0" baseline="-25000" dirty="0" err="1">
                <a:solidFill>
                  <a:srgbClr val="000000"/>
                </a:solidFill>
                <a:latin typeface="Tahoma"/>
                <a:ea typeface="ＭＳ Ｐゴシック" charset="0"/>
              </a:rPr>
              <a:t>setup</a:t>
            </a:r>
            <a:r>
              <a:rPr lang="en-US" sz="2400" b="1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 + </a:t>
            </a:r>
            <a:r>
              <a:rPr lang="en-US" sz="2400" b="1" kern="0" dirty="0" err="1">
                <a:solidFill>
                  <a:srgbClr val="000000"/>
                </a:solidFill>
                <a:latin typeface="Tahoma"/>
                <a:ea typeface="ＭＳ Ｐゴシック" charset="0"/>
              </a:rPr>
              <a:t>t</a:t>
            </a:r>
            <a:r>
              <a:rPr lang="en-US" sz="2400" b="1" kern="0" baseline="-25000" dirty="0" err="1">
                <a:solidFill>
                  <a:srgbClr val="000000"/>
                </a:solidFill>
                <a:latin typeface="Tahoma"/>
                <a:ea typeface="ＭＳ Ｐゴシック" charset="0"/>
              </a:rPr>
              <a:t>hold</a:t>
            </a:r>
            <a:r>
              <a:rPr lang="en-US" sz="2400" b="1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7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Violating Input Timing: </a:t>
            </a:r>
            <a:r>
              <a:rPr lang="en-US" dirty="0" err="1"/>
              <a:t>Metastability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1320076"/>
          </a:xfrm>
        </p:spPr>
        <p:txBody>
          <a:bodyPr/>
          <a:lstStyle/>
          <a:p>
            <a:r>
              <a:rPr lang="en-US" dirty="0"/>
              <a:t>If D is </a:t>
            </a:r>
            <a:r>
              <a:rPr lang="en-US" b="1" dirty="0">
                <a:solidFill>
                  <a:srgbClr val="0432FF"/>
                </a:solidFill>
              </a:rPr>
              <a:t>changing</a:t>
            </a:r>
            <a:r>
              <a:rPr lang="en-US" dirty="0"/>
              <a:t> when sampled, </a:t>
            </a:r>
            <a:r>
              <a:rPr lang="en-US" b="1" i="1" dirty="0" err="1">
                <a:solidFill>
                  <a:srgbClr val="FF0000"/>
                </a:solidFill>
              </a:rPr>
              <a:t>metastability</a:t>
            </a:r>
            <a:r>
              <a:rPr lang="en-US" dirty="0">
                <a:solidFill>
                  <a:schemeClr val="accent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/>
              <a:t>can occur</a:t>
            </a:r>
          </a:p>
          <a:p>
            <a:pPr lvl="1"/>
            <a:r>
              <a:rPr lang="en-US" dirty="0"/>
              <a:t>Flip-flop output is </a:t>
            </a:r>
            <a:r>
              <a:rPr lang="en-US" b="1" dirty="0">
                <a:solidFill>
                  <a:srgbClr val="FF0000"/>
                </a:solidFill>
              </a:rPr>
              <a:t>stuck</a:t>
            </a:r>
            <a:r>
              <a:rPr lang="en-US" dirty="0"/>
              <a:t> somewhere between ‘1’ and ‘0’</a:t>
            </a:r>
          </a:p>
          <a:p>
            <a:pPr lvl="1"/>
            <a:r>
              <a:rPr lang="en-US" dirty="0"/>
              <a:t>Output eventually settles </a:t>
            </a:r>
            <a:r>
              <a:rPr lang="en-US" b="1" dirty="0">
                <a:solidFill>
                  <a:srgbClr val="FF0000"/>
                </a:solidFill>
              </a:rPr>
              <a:t>non-deterministically</a:t>
            </a:r>
          </a:p>
        </p:txBody>
      </p:sp>
      <p:sp>
        <p:nvSpPr>
          <p:cNvPr id="22532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24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144441" name="Picture 57" descr="enter image description her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822872"/>
            <a:ext cx="5562600" cy="3562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409700" y="6433492"/>
            <a:ext cx="6248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i="1" dirty="0"/>
              <a:t>Source: W. J. Dally, Lecture notes for EE108A, Lecture 13: </a:t>
            </a:r>
            <a:r>
              <a:rPr lang="en-US" sz="1200" i="1" dirty="0" err="1"/>
              <a:t>Metastability</a:t>
            </a:r>
            <a:r>
              <a:rPr lang="en-US" sz="1200" i="1" dirty="0"/>
              <a:t> and Synchronization Failure (When Good Flip-Flops go Bad) 11/9/2005.</a:t>
            </a:r>
          </a:p>
        </p:txBody>
      </p:sp>
      <p:sp>
        <p:nvSpPr>
          <p:cNvPr id="10" name="Content Placeholder 5"/>
          <p:cNvSpPr txBox="1">
            <a:spLocks/>
          </p:cNvSpPr>
          <p:nvPr/>
        </p:nvSpPr>
        <p:spPr bwMode="auto">
          <a:xfrm>
            <a:off x="847725" y="3705669"/>
            <a:ext cx="771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kern="0" dirty="0"/>
              <a:t>CLK</a:t>
            </a:r>
          </a:p>
        </p:txBody>
      </p:sp>
      <p:sp>
        <p:nvSpPr>
          <p:cNvPr id="11" name="Content Placeholder 5"/>
          <p:cNvSpPr txBox="1">
            <a:spLocks/>
          </p:cNvSpPr>
          <p:nvPr/>
        </p:nvSpPr>
        <p:spPr bwMode="auto">
          <a:xfrm>
            <a:off x="1071563" y="5261272"/>
            <a:ext cx="5286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kern="0" dirty="0"/>
              <a:t>Q</a:t>
            </a:r>
          </a:p>
        </p:txBody>
      </p:sp>
      <p:sp>
        <p:nvSpPr>
          <p:cNvPr id="12" name="Content Placeholder 5"/>
          <p:cNvSpPr txBox="1">
            <a:spLocks/>
          </p:cNvSpPr>
          <p:nvPr/>
        </p:nvSpPr>
        <p:spPr bwMode="auto">
          <a:xfrm>
            <a:off x="2005013" y="2369127"/>
            <a:ext cx="5224096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u="sng" kern="0" dirty="0"/>
              <a:t>Example Timing Violations (NAND RS Latch)</a:t>
            </a:r>
          </a:p>
        </p:txBody>
      </p:sp>
      <p:sp>
        <p:nvSpPr>
          <p:cNvPr id="13" name="Content Placeholder 5"/>
          <p:cNvSpPr txBox="1">
            <a:spLocks/>
          </p:cNvSpPr>
          <p:nvPr/>
        </p:nvSpPr>
        <p:spPr bwMode="auto">
          <a:xfrm>
            <a:off x="1839686" y="5814148"/>
            <a:ext cx="1714502" cy="453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800" b="1" i="1" kern="0" dirty="0" err="1">
                <a:solidFill>
                  <a:schemeClr val="bg1"/>
                </a:solidFill>
              </a:rPr>
              <a:t>Metastability</a:t>
            </a:r>
            <a:endParaRPr lang="en-US" sz="1800" b="1" i="1" kern="0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3505200" y="5500825"/>
            <a:ext cx="185737" cy="318523"/>
          </a:xfrm>
          <a:prstGeom prst="straightConnector1">
            <a:avLst/>
          </a:prstGeom>
          <a:solidFill>
            <a:srgbClr val="C0C0C0"/>
          </a:solidFill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Content Placeholder 5"/>
          <p:cNvSpPr txBox="1">
            <a:spLocks/>
          </p:cNvSpPr>
          <p:nvPr/>
        </p:nvSpPr>
        <p:spPr bwMode="auto">
          <a:xfrm>
            <a:off x="4521200" y="5245194"/>
            <a:ext cx="2352309" cy="623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800" b="1" i="1" kern="0" dirty="0">
                <a:solidFill>
                  <a:schemeClr val="bg1"/>
                </a:solidFill>
              </a:rPr>
              <a:t>Non-deterministic Convergence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6248400" y="4958375"/>
            <a:ext cx="228600" cy="289052"/>
          </a:xfrm>
          <a:prstGeom prst="straightConnector1">
            <a:avLst/>
          </a:prstGeom>
          <a:solidFill>
            <a:srgbClr val="C0C0C0"/>
          </a:solidFill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>
            <a:off x="6206900" y="5708947"/>
            <a:ext cx="228600" cy="274574"/>
          </a:xfrm>
          <a:prstGeom prst="straightConnector1">
            <a:avLst/>
          </a:prstGeom>
          <a:solidFill>
            <a:srgbClr val="C0C0C0"/>
          </a:solidFill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5383726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/>
      <p:bldP spid="10" grpId="0"/>
      <p:bldP spid="11" grpId="0"/>
      <p:bldP spid="12" grpId="0"/>
      <p:bldP spid="13" grpId="0"/>
      <p:bldP spid="2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Flip-Flop Output Timing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4138841"/>
            <a:ext cx="8763000" cy="2052409"/>
          </a:xfrm>
        </p:spPr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Contamination delay clock-to-q (</a:t>
            </a:r>
            <a:r>
              <a:rPr lang="en-US" b="1" dirty="0" err="1">
                <a:solidFill>
                  <a:srgbClr val="7030A0"/>
                </a:solidFill>
              </a:rPr>
              <a:t>t</a:t>
            </a:r>
            <a:r>
              <a:rPr lang="en-US" b="1" baseline="-25000" dirty="0" err="1">
                <a:solidFill>
                  <a:srgbClr val="7030A0"/>
                </a:solidFill>
              </a:rPr>
              <a:t>ccq</a:t>
            </a:r>
            <a:r>
              <a:rPr lang="en-US" b="1" dirty="0">
                <a:solidFill>
                  <a:srgbClr val="7030A0"/>
                </a:solidFill>
              </a:rPr>
              <a:t>): </a:t>
            </a:r>
            <a:r>
              <a:rPr lang="en-US" dirty="0"/>
              <a:t>earliest time after the clock edge that Q starts to change (i.e., is unstable)</a:t>
            </a:r>
          </a:p>
          <a:p>
            <a:endParaRPr lang="en-US" dirty="0">
              <a:solidFill>
                <a:srgbClr val="0432FF"/>
              </a:solidFill>
            </a:endParaRPr>
          </a:p>
          <a:p>
            <a:r>
              <a:rPr lang="en-US" b="1" dirty="0">
                <a:solidFill>
                  <a:srgbClr val="7030A0"/>
                </a:solidFill>
              </a:rPr>
              <a:t>Propagation delay clock-to-q (</a:t>
            </a:r>
            <a:r>
              <a:rPr lang="en-US" b="1" dirty="0" err="1">
                <a:solidFill>
                  <a:srgbClr val="7030A0"/>
                </a:solidFill>
              </a:rPr>
              <a:t>t</a:t>
            </a:r>
            <a:r>
              <a:rPr lang="en-US" b="1" baseline="-25000" dirty="0" err="1">
                <a:solidFill>
                  <a:srgbClr val="7030A0"/>
                </a:solidFill>
              </a:rPr>
              <a:t>pcq</a:t>
            </a:r>
            <a:r>
              <a:rPr lang="en-US" b="1" dirty="0">
                <a:solidFill>
                  <a:srgbClr val="7030A0"/>
                </a:solidFill>
              </a:rPr>
              <a:t>): </a:t>
            </a:r>
            <a:r>
              <a:rPr lang="en-US" dirty="0"/>
              <a:t>latest</a:t>
            </a:r>
            <a:r>
              <a:rPr lang="en-US" b="1" dirty="0"/>
              <a:t> </a:t>
            </a:r>
            <a:r>
              <a:rPr lang="en-US" dirty="0"/>
              <a:t>time after the clock edge that Q stops changing (i.e., is stable)</a:t>
            </a:r>
          </a:p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33</a:t>
            </a:fld>
            <a:endParaRPr lang="en-US"/>
          </a:p>
        </p:txBody>
      </p:sp>
      <p:graphicFrame>
        <p:nvGraphicFramePr>
          <p:cNvPr id="3" name="Object 2"/>
          <p:cNvGraphicFramePr>
            <a:graphicFrameLocks noGrp="1"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693101714"/>
              </p:ext>
            </p:extLst>
          </p:nvPr>
        </p:nvGraphicFramePr>
        <p:xfrm>
          <a:off x="2803187" y="1066800"/>
          <a:ext cx="5621619" cy="3810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4" name="VISIO" r:id="rId6" imgW="1910959" imgH="1294766" progId="Visio.Drawing.6">
                  <p:embed/>
                </p:oleObj>
              </mc:Choice>
              <mc:Fallback>
                <p:oleObj name="VISIO" r:id="rId6" imgW="1910959" imgH="1294766" progId="Visio.Drawing.6">
                  <p:embed/>
                  <p:pic>
                    <p:nvPicPr>
                      <p:cNvPr id="3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3187" y="1066800"/>
                        <a:ext cx="5621619" cy="38100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533400" y="1258762"/>
            <a:ext cx="2417279" cy="2151643"/>
            <a:chOff x="2574130" y="1950344"/>
            <a:chExt cx="3559278" cy="3168147"/>
          </a:xfrm>
        </p:grpSpPr>
        <p:sp>
          <p:nvSpPr>
            <p:cNvPr id="11" name="Rectangle 10"/>
            <p:cNvSpPr/>
            <p:nvPr/>
          </p:nvSpPr>
          <p:spPr bwMode="auto">
            <a:xfrm>
              <a:off x="3581400" y="2984891"/>
              <a:ext cx="1752600" cy="2133600"/>
            </a:xfrm>
            <a:prstGeom prst="rect">
              <a:avLst/>
            </a:prstGeom>
            <a:solidFill>
              <a:schemeClr val="bg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 bwMode="auto">
            <a:xfrm>
              <a:off x="4191000" y="2984891"/>
              <a:ext cx="304800" cy="301752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 flipH="1">
              <a:off x="4474369" y="2984891"/>
              <a:ext cx="304800" cy="301752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4479132" y="2527691"/>
              <a:ext cx="0" cy="457200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 rot="5400000">
              <a:off x="5562600" y="3828864"/>
              <a:ext cx="0" cy="457200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 rot="5400000">
              <a:off x="3352800" y="3905064"/>
              <a:ext cx="0" cy="457200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2574130" y="3828742"/>
              <a:ext cx="381000" cy="6098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>
                  <a:latin typeface="+mn-lt"/>
                </a:rPr>
                <a:t>D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752408" y="3752542"/>
              <a:ext cx="381000" cy="6098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>
                  <a:latin typeface="+mn-lt"/>
                </a:rPr>
                <a:t>Q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989784" y="1950344"/>
              <a:ext cx="935830" cy="6098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i="1" dirty="0">
                  <a:latin typeface="+mn-lt"/>
                </a:rPr>
                <a:t>CLK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Recall: Sequential System Design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4321463"/>
            <a:ext cx="8915400" cy="1059873"/>
          </a:xfrm>
        </p:spPr>
        <p:txBody>
          <a:bodyPr/>
          <a:lstStyle/>
          <a:p>
            <a:r>
              <a:rPr lang="en-US" dirty="0"/>
              <a:t>Multiple </a:t>
            </a:r>
            <a:r>
              <a:rPr lang="en-US" b="1" dirty="0">
                <a:solidFill>
                  <a:srgbClr val="0432FF"/>
                </a:solidFill>
              </a:rPr>
              <a:t>flip-flops</a:t>
            </a:r>
            <a:r>
              <a:rPr lang="en-US" dirty="0">
                <a:solidFill>
                  <a:srgbClr val="0432FF"/>
                </a:solidFill>
              </a:rPr>
              <a:t> </a:t>
            </a:r>
            <a:r>
              <a:rPr lang="en-US" dirty="0"/>
              <a:t>are connected with </a:t>
            </a:r>
            <a:r>
              <a:rPr lang="en-US" b="1" dirty="0">
                <a:solidFill>
                  <a:srgbClr val="0432FF"/>
                </a:solidFill>
              </a:rPr>
              <a:t>combinational logic</a:t>
            </a:r>
          </a:p>
          <a:p>
            <a:r>
              <a:rPr lang="en-US" b="1" dirty="0">
                <a:solidFill>
                  <a:srgbClr val="0432FF"/>
                </a:solidFill>
              </a:rPr>
              <a:t>Clock</a:t>
            </a:r>
            <a:r>
              <a:rPr lang="en-US" dirty="0"/>
              <a:t> runs with period </a:t>
            </a:r>
            <a:r>
              <a:rPr lang="en-US" i="1" dirty="0"/>
              <a:t>T</a:t>
            </a:r>
            <a:r>
              <a:rPr lang="en-US" i="1" baseline="-25000" dirty="0"/>
              <a:t>c</a:t>
            </a:r>
            <a:r>
              <a:rPr lang="en-US" dirty="0"/>
              <a:t> (cycle time)</a:t>
            </a:r>
          </a:p>
        </p:txBody>
      </p:sp>
      <p:sp>
        <p:nvSpPr>
          <p:cNvPr id="22532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2192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Char char="•"/>
            </a:pPr>
            <a:endParaRPr lang="en-US" sz="24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" y="1095172"/>
            <a:ext cx="7663426" cy="2689428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228600" y="5692573"/>
            <a:ext cx="853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en-US" sz="2400" b="1" kern="0" dirty="0">
                <a:solidFill>
                  <a:srgbClr val="FF0000"/>
                </a:solidFill>
                <a:latin typeface="Tahoma"/>
                <a:ea typeface="ＭＳ Ｐゴシック" charset="0"/>
              </a:rPr>
              <a:t>Must meet timing requirements for both R1 and R2!</a:t>
            </a:r>
          </a:p>
        </p:txBody>
      </p:sp>
    </p:spTree>
    <p:extLst>
      <p:ext uri="{BB962C8B-B14F-4D97-AF65-F5344CB8AC3E}">
        <p14:creationId xmlns:p14="http://schemas.microsoft.com/office/powerpoint/2010/main" val="25128762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Ensuring Correct Sequential Operation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97527"/>
            <a:ext cx="8686800" cy="5193723"/>
          </a:xfrm>
        </p:spPr>
        <p:txBody>
          <a:bodyPr/>
          <a:lstStyle/>
          <a:p>
            <a:r>
              <a:rPr lang="en-US" dirty="0"/>
              <a:t>Need to ensure correct input timing on </a:t>
            </a:r>
            <a:r>
              <a:rPr lang="en-US" b="1" dirty="0">
                <a:solidFill>
                  <a:srgbClr val="0432FF"/>
                </a:solidFill>
              </a:rPr>
              <a:t>R2</a:t>
            </a:r>
          </a:p>
          <a:p>
            <a:endParaRPr lang="en-US" dirty="0"/>
          </a:p>
          <a:p>
            <a:r>
              <a:rPr lang="en-US" dirty="0"/>
              <a:t>Specifically, </a:t>
            </a:r>
            <a:r>
              <a:rPr lang="en-US" b="1" dirty="0">
                <a:solidFill>
                  <a:srgbClr val="0432FF"/>
                </a:solidFill>
              </a:rPr>
              <a:t>D2</a:t>
            </a:r>
            <a:r>
              <a:rPr lang="en-US" b="1" dirty="0">
                <a:solidFill>
                  <a:srgbClr val="008000"/>
                </a:solidFill>
              </a:rPr>
              <a:t> </a:t>
            </a:r>
            <a:r>
              <a:rPr lang="en-US" dirty="0"/>
              <a:t>must be </a:t>
            </a:r>
            <a:r>
              <a:rPr lang="en-US" b="1" dirty="0">
                <a:solidFill>
                  <a:srgbClr val="008000"/>
                </a:solidFill>
              </a:rPr>
              <a:t>stable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at least </a:t>
            </a:r>
            <a:r>
              <a:rPr lang="en-US" b="1" dirty="0" err="1">
                <a:solidFill>
                  <a:srgbClr val="0432FF"/>
                </a:solidFill>
              </a:rPr>
              <a:t>t</a:t>
            </a:r>
            <a:r>
              <a:rPr lang="en-US" b="1" baseline="-25000" dirty="0" err="1">
                <a:solidFill>
                  <a:srgbClr val="0432FF"/>
                </a:solidFill>
              </a:rPr>
              <a:t>setup</a:t>
            </a:r>
            <a:r>
              <a:rPr lang="en-US" b="1" dirty="0">
                <a:solidFill>
                  <a:srgbClr val="0432FF"/>
                </a:solidFill>
              </a:rPr>
              <a:t> before </a:t>
            </a:r>
            <a:r>
              <a:rPr lang="en-US" dirty="0"/>
              <a:t>the clock edge</a:t>
            </a:r>
          </a:p>
          <a:p>
            <a:pPr lvl="1"/>
            <a:r>
              <a:rPr lang="en-US" dirty="0"/>
              <a:t>at least until </a:t>
            </a:r>
            <a:r>
              <a:rPr lang="en-US" b="1" dirty="0" err="1">
                <a:solidFill>
                  <a:srgbClr val="0432FF"/>
                </a:solidFill>
              </a:rPr>
              <a:t>t</a:t>
            </a:r>
            <a:r>
              <a:rPr lang="en-US" b="1" baseline="-25000" dirty="0" err="1">
                <a:solidFill>
                  <a:srgbClr val="0432FF"/>
                </a:solidFill>
              </a:rPr>
              <a:t>hold</a:t>
            </a:r>
            <a:r>
              <a:rPr lang="en-US" b="1" dirty="0">
                <a:solidFill>
                  <a:srgbClr val="0432FF"/>
                </a:solidFill>
              </a:rPr>
              <a:t> after </a:t>
            </a:r>
            <a:r>
              <a:rPr lang="en-US" dirty="0"/>
              <a:t>the clock edge</a:t>
            </a:r>
          </a:p>
          <a:p>
            <a:endParaRPr lang="de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35</a:t>
            </a:fld>
            <a:endParaRPr lang="en-US"/>
          </a:p>
        </p:txBody>
      </p:sp>
      <p:graphicFrame>
        <p:nvGraphicFramePr>
          <p:cNvPr id="9" name="Object 8"/>
          <p:cNvGraphicFramePr>
            <a:graphicFrameLocks noGrp="1"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364298478"/>
              </p:ext>
            </p:extLst>
          </p:nvPr>
        </p:nvGraphicFramePr>
        <p:xfrm>
          <a:off x="4907378" y="3985955"/>
          <a:ext cx="3825044" cy="2350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8" name="VISIO" r:id="rId6" imgW="1969242" imgH="1209023" progId="Visio.Drawing.6">
                  <p:embed/>
                </p:oleObj>
              </mc:Choice>
              <mc:Fallback>
                <p:oleObj name="VISIO" r:id="rId6" imgW="1969242" imgH="1209023" progId="Visio.Drawing.6">
                  <p:embed/>
                  <p:pic>
                    <p:nvPicPr>
                      <p:cNvPr id="9" name="Object 8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7378" y="3985955"/>
                        <a:ext cx="3825044" cy="23505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5342" y="4114800"/>
            <a:ext cx="4625258" cy="1623203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3505200" y="4038600"/>
            <a:ext cx="1402178" cy="1905000"/>
          </a:xfrm>
          <a:prstGeom prst="ellipse">
            <a:avLst/>
          </a:prstGeom>
          <a:noFill/>
          <a:ln w="57150">
            <a:solidFill>
              <a:srgbClr val="0432FF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Ensuring Correct Sequential Operation</a:t>
            </a:r>
          </a:p>
        </p:txBody>
      </p:sp>
      <p:sp>
        <p:nvSpPr>
          <p:cNvPr id="30725" name="Rectangle 6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This means there is both a </a:t>
            </a:r>
            <a:r>
              <a:rPr lang="en-US" b="1" dirty="0">
                <a:solidFill>
                  <a:srgbClr val="0432FF"/>
                </a:solidFill>
              </a:rPr>
              <a:t>minimum</a:t>
            </a:r>
            <a:r>
              <a:rPr lang="en-US" dirty="0"/>
              <a:t> and </a:t>
            </a:r>
            <a:r>
              <a:rPr lang="en-US" b="1" dirty="0">
                <a:solidFill>
                  <a:srgbClr val="0432FF"/>
                </a:solidFill>
              </a:rPr>
              <a:t>maximum</a:t>
            </a:r>
            <a:r>
              <a:rPr lang="en-US" dirty="0"/>
              <a:t> delay between two flip-flops</a:t>
            </a:r>
          </a:p>
          <a:p>
            <a:pPr lvl="1"/>
            <a:r>
              <a:rPr lang="en-US" dirty="0"/>
              <a:t>CL </a:t>
            </a:r>
            <a:r>
              <a:rPr lang="en-US" b="1" dirty="0">
                <a:solidFill>
                  <a:srgbClr val="FF0000"/>
                </a:solidFill>
              </a:rPr>
              <a:t>too fast </a:t>
            </a:r>
            <a:r>
              <a:rPr lang="en-US" dirty="0"/>
              <a:t>-&gt; R2 </a:t>
            </a:r>
            <a:r>
              <a:rPr lang="en-US" b="1" dirty="0" err="1">
                <a:solidFill>
                  <a:srgbClr val="0432FF"/>
                </a:solidFill>
              </a:rPr>
              <a:t>t</a:t>
            </a:r>
            <a:r>
              <a:rPr lang="en-US" b="1" baseline="-25000" dirty="0" err="1">
                <a:solidFill>
                  <a:srgbClr val="0432FF"/>
                </a:solidFill>
              </a:rPr>
              <a:t>hold</a:t>
            </a:r>
            <a:r>
              <a:rPr lang="en-US" dirty="0"/>
              <a:t> violation</a:t>
            </a:r>
          </a:p>
          <a:p>
            <a:pPr lvl="1"/>
            <a:r>
              <a:rPr lang="en-US" dirty="0"/>
              <a:t>CL </a:t>
            </a:r>
            <a:r>
              <a:rPr lang="en-US" b="1" dirty="0">
                <a:solidFill>
                  <a:srgbClr val="FF0000"/>
                </a:solidFill>
              </a:rPr>
              <a:t>too slow </a:t>
            </a:r>
            <a:r>
              <a:rPr lang="en-US" dirty="0"/>
              <a:t>-&gt; R2 </a:t>
            </a:r>
            <a:r>
              <a:rPr lang="en-US" b="1" dirty="0" err="1">
                <a:solidFill>
                  <a:srgbClr val="0432FF"/>
                </a:solidFill>
              </a:rPr>
              <a:t>t</a:t>
            </a:r>
            <a:r>
              <a:rPr lang="en-US" b="1" baseline="-25000" dirty="0" err="1">
                <a:solidFill>
                  <a:srgbClr val="0432FF"/>
                </a:solidFill>
              </a:rPr>
              <a:t>setup</a:t>
            </a:r>
            <a:r>
              <a:rPr lang="en-US" dirty="0"/>
              <a:t> violation</a:t>
            </a:r>
          </a:p>
        </p:txBody>
      </p:sp>
      <p:sp>
        <p:nvSpPr>
          <p:cNvPr id="3072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0726" name="Rectangle 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282309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graphicFrame>
        <p:nvGraphicFramePr>
          <p:cNvPr id="2" name="Object 1"/>
          <p:cNvGraphicFramePr>
            <a:graphicFrameLocks noGrp="1" noChangeAspect="1"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176601096"/>
              </p:ext>
            </p:extLst>
          </p:nvPr>
        </p:nvGraphicFramePr>
        <p:xfrm>
          <a:off x="2286000" y="2838263"/>
          <a:ext cx="4138246" cy="363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2" name="VISIO" r:id="rId9" imgW="1952450" imgH="1714309" progId="Visio.Drawing.6">
                  <p:embed/>
                </p:oleObj>
              </mc:Choice>
              <mc:Fallback>
                <p:oleObj name="VISIO" r:id="rId9" imgW="1952450" imgH="1714309" progId="Visio.Drawing.6">
                  <p:embed/>
                  <p:pic>
                    <p:nvPicPr>
                      <p:cNvPr id="2" name="Object 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2838263"/>
                        <a:ext cx="4138246" cy="3633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36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364F24C-9FE7-41B8-ACA1-CECAA58D7557}"/>
              </a:ext>
            </a:extLst>
          </p:cNvPr>
          <p:cNvGrpSpPr/>
          <p:nvPr/>
        </p:nvGrpSpPr>
        <p:grpSpPr>
          <a:xfrm>
            <a:off x="3098006" y="2871600"/>
            <a:ext cx="2769394" cy="709794"/>
            <a:chOff x="3098006" y="2871600"/>
            <a:chExt cx="2769394" cy="709794"/>
          </a:xfrm>
        </p:grpSpPr>
        <p:sp>
          <p:nvSpPr>
            <p:cNvPr id="8" name="Arc 7">
              <a:extLst>
                <a:ext uri="{FF2B5EF4-FFF2-40B4-BE49-F238E27FC236}">
                  <a16:creationId xmlns:a16="http://schemas.microsoft.com/office/drawing/2014/main" id="{FC67F71E-8E6B-4918-97A9-D3BA82665C83}"/>
                </a:ext>
              </a:extLst>
            </p:cNvPr>
            <p:cNvSpPr/>
            <p:nvPr/>
          </p:nvSpPr>
          <p:spPr bwMode="auto">
            <a:xfrm flipH="1" flipV="1">
              <a:off x="3098006" y="2871600"/>
              <a:ext cx="1016793" cy="709794"/>
            </a:xfrm>
            <a:prstGeom prst="arc">
              <a:avLst>
                <a:gd name="adj1" fmla="val 15199226"/>
                <a:gd name="adj2" fmla="val 0"/>
              </a:avLst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AE25AB23-2766-46E8-9BD5-426995F4CF9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33800" y="3581394"/>
              <a:ext cx="2133600" cy="0"/>
            </a:xfrm>
            <a:prstGeom prst="straightConnector1">
              <a:avLst/>
            </a:prstGeom>
            <a:solidFill>
              <a:srgbClr val="C0C0C0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5" name="Lightning Bolt 4">
            <a:extLst>
              <a:ext uri="{FF2B5EF4-FFF2-40B4-BE49-F238E27FC236}">
                <a16:creationId xmlns:a16="http://schemas.microsoft.com/office/drawing/2014/main" id="{994DF834-0DF6-48D7-BEBD-71DBA2E6580D}"/>
              </a:ext>
            </a:extLst>
          </p:cNvPr>
          <p:cNvSpPr/>
          <p:nvPr/>
        </p:nvSpPr>
        <p:spPr bwMode="auto">
          <a:xfrm>
            <a:off x="5029203" y="2484531"/>
            <a:ext cx="860131" cy="1077218"/>
          </a:xfrm>
          <a:prstGeom prst="lightningBolt">
            <a:avLst/>
          </a:prstGeom>
          <a:solidFill>
            <a:srgbClr val="FFFF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45E14A-E44D-4532-A13F-3FFDB48EB3A3}"/>
              </a:ext>
            </a:extLst>
          </p:cNvPr>
          <p:cNvSpPr txBox="1"/>
          <p:nvPr/>
        </p:nvSpPr>
        <p:spPr>
          <a:xfrm>
            <a:off x="5105400" y="1452563"/>
            <a:ext cx="3733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>
                <a:solidFill>
                  <a:srgbClr val="FF0000"/>
                </a:solidFill>
                <a:latin typeface="+mn-lt"/>
              </a:rPr>
              <a:t>Potential</a:t>
            </a:r>
          </a:p>
          <a:p>
            <a:pPr algn="ctr"/>
            <a:r>
              <a:rPr lang="en-US" sz="3200" b="1" i="1" dirty="0">
                <a:solidFill>
                  <a:srgbClr val="FF0000"/>
                </a:solidFill>
                <a:latin typeface="+mn-lt"/>
              </a:rPr>
              <a:t>R2  </a:t>
            </a:r>
            <a:r>
              <a:rPr lang="en-US" sz="3200" b="1" i="1" dirty="0" err="1">
                <a:solidFill>
                  <a:srgbClr val="FF0000"/>
                </a:solidFill>
                <a:latin typeface="+mn-lt"/>
              </a:rPr>
              <a:t>t</a:t>
            </a:r>
            <a:r>
              <a:rPr lang="en-US" sz="3200" b="1" i="1" baseline="-25000" dirty="0" err="1">
                <a:solidFill>
                  <a:srgbClr val="FF0000"/>
                </a:solidFill>
                <a:latin typeface="+mn-lt"/>
              </a:rPr>
              <a:t>HOLD</a:t>
            </a:r>
            <a:r>
              <a:rPr lang="en-US" sz="3200" b="1" i="1" baseline="-25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3200" b="1" i="1" dirty="0">
                <a:solidFill>
                  <a:srgbClr val="FF0000"/>
                </a:solidFill>
                <a:latin typeface="+mn-lt"/>
              </a:rPr>
              <a:t>VIOLATION!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34B3A3A-5A12-47C2-8282-EC43830543CA}"/>
              </a:ext>
            </a:extLst>
          </p:cNvPr>
          <p:cNvSpPr/>
          <p:nvPr/>
        </p:nvSpPr>
        <p:spPr bwMode="auto">
          <a:xfrm>
            <a:off x="3100250" y="4920985"/>
            <a:ext cx="919979" cy="995402"/>
          </a:xfrm>
          <a:custGeom>
            <a:avLst/>
            <a:gdLst>
              <a:gd name="connsiteX0" fmla="*/ 0 w 1820092"/>
              <a:gd name="connsiteY0" fmla="*/ 0 h 1254035"/>
              <a:gd name="connsiteX1" fmla="*/ 914400 w 1820092"/>
              <a:gd name="connsiteY1" fmla="*/ 1001486 h 1254035"/>
              <a:gd name="connsiteX2" fmla="*/ 1471749 w 1820092"/>
              <a:gd name="connsiteY2" fmla="*/ 975360 h 1254035"/>
              <a:gd name="connsiteX3" fmla="*/ 1820092 w 1820092"/>
              <a:gd name="connsiteY3" fmla="*/ 1254035 h 1254035"/>
              <a:gd name="connsiteX0" fmla="*/ 0 w 1820092"/>
              <a:gd name="connsiteY0" fmla="*/ 0 h 1254035"/>
              <a:gd name="connsiteX1" fmla="*/ 447675 w 1820092"/>
              <a:gd name="connsiteY1" fmla="*/ 58511 h 1254035"/>
              <a:gd name="connsiteX2" fmla="*/ 1471749 w 1820092"/>
              <a:gd name="connsiteY2" fmla="*/ 975360 h 1254035"/>
              <a:gd name="connsiteX3" fmla="*/ 1820092 w 1820092"/>
              <a:gd name="connsiteY3" fmla="*/ 1254035 h 1254035"/>
              <a:gd name="connsiteX0" fmla="*/ 0 w 1820092"/>
              <a:gd name="connsiteY0" fmla="*/ 0 h 1254035"/>
              <a:gd name="connsiteX1" fmla="*/ 447675 w 1820092"/>
              <a:gd name="connsiteY1" fmla="*/ 58511 h 1254035"/>
              <a:gd name="connsiteX2" fmla="*/ 1471749 w 1820092"/>
              <a:gd name="connsiteY2" fmla="*/ 975360 h 1254035"/>
              <a:gd name="connsiteX3" fmla="*/ 1820092 w 1820092"/>
              <a:gd name="connsiteY3" fmla="*/ 1254035 h 1254035"/>
              <a:gd name="connsiteX0" fmla="*/ 0 w 1820092"/>
              <a:gd name="connsiteY0" fmla="*/ 19073 h 1273108"/>
              <a:gd name="connsiteX1" fmla="*/ 447675 w 1820092"/>
              <a:gd name="connsiteY1" fmla="*/ 77584 h 1273108"/>
              <a:gd name="connsiteX2" fmla="*/ 1471749 w 1820092"/>
              <a:gd name="connsiteY2" fmla="*/ 994433 h 1273108"/>
              <a:gd name="connsiteX3" fmla="*/ 1820092 w 1820092"/>
              <a:gd name="connsiteY3" fmla="*/ 1273108 h 1273108"/>
              <a:gd name="connsiteX0" fmla="*/ 0 w 1820092"/>
              <a:gd name="connsiteY0" fmla="*/ 93 h 1254128"/>
              <a:gd name="connsiteX1" fmla="*/ 180975 w 1820092"/>
              <a:gd name="connsiteY1" fmla="*/ 272917 h 1254128"/>
              <a:gd name="connsiteX2" fmla="*/ 1471749 w 1820092"/>
              <a:gd name="connsiteY2" fmla="*/ 975453 h 1254128"/>
              <a:gd name="connsiteX3" fmla="*/ 1820092 w 1820092"/>
              <a:gd name="connsiteY3" fmla="*/ 1254128 h 1254128"/>
              <a:gd name="connsiteX0" fmla="*/ 0 w 1820092"/>
              <a:gd name="connsiteY0" fmla="*/ 74 h 1254109"/>
              <a:gd name="connsiteX1" fmla="*/ 180975 w 1820092"/>
              <a:gd name="connsiteY1" fmla="*/ 272898 h 1254109"/>
              <a:gd name="connsiteX2" fmla="*/ 1471749 w 1820092"/>
              <a:gd name="connsiteY2" fmla="*/ 975434 h 1254109"/>
              <a:gd name="connsiteX3" fmla="*/ 1820092 w 1820092"/>
              <a:gd name="connsiteY3" fmla="*/ 1254109 h 1254109"/>
              <a:gd name="connsiteX0" fmla="*/ 0 w 1820092"/>
              <a:gd name="connsiteY0" fmla="*/ 7282 h 1261317"/>
              <a:gd name="connsiteX1" fmla="*/ 180975 w 1820092"/>
              <a:gd name="connsiteY1" fmla="*/ 280106 h 1261317"/>
              <a:gd name="connsiteX2" fmla="*/ 1471749 w 1820092"/>
              <a:gd name="connsiteY2" fmla="*/ 982642 h 1261317"/>
              <a:gd name="connsiteX3" fmla="*/ 1820092 w 1820092"/>
              <a:gd name="connsiteY3" fmla="*/ 1261317 h 1261317"/>
              <a:gd name="connsiteX0" fmla="*/ 0 w 1820092"/>
              <a:gd name="connsiteY0" fmla="*/ 7282 h 1261317"/>
              <a:gd name="connsiteX1" fmla="*/ 161925 w 1820092"/>
              <a:gd name="connsiteY1" fmla="*/ 280106 h 1261317"/>
              <a:gd name="connsiteX2" fmla="*/ 1471749 w 1820092"/>
              <a:gd name="connsiteY2" fmla="*/ 982642 h 1261317"/>
              <a:gd name="connsiteX3" fmla="*/ 1820092 w 1820092"/>
              <a:gd name="connsiteY3" fmla="*/ 1261317 h 1261317"/>
              <a:gd name="connsiteX0" fmla="*/ 0 w 1820092"/>
              <a:gd name="connsiteY0" fmla="*/ 7215 h 1261250"/>
              <a:gd name="connsiteX1" fmla="*/ 161925 w 1820092"/>
              <a:gd name="connsiteY1" fmla="*/ 280039 h 1261250"/>
              <a:gd name="connsiteX2" fmla="*/ 309699 w 1820092"/>
              <a:gd name="connsiteY2" fmla="*/ 494419 h 1261250"/>
              <a:gd name="connsiteX3" fmla="*/ 1820092 w 1820092"/>
              <a:gd name="connsiteY3" fmla="*/ 1261250 h 1261250"/>
              <a:gd name="connsiteX0" fmla="*/ 0 w 1820092"/>
              <a:gd name="connsiteY0" fmla="*/ 7215 h 1261250"/>
              <a:gd name="connsiteX1" fmla="*/ 161925 w 1820092"/>
              <a:gd name="connsiteY1" fmla="*/ 280039 h 1261250"/>
              <a:gd name="connsiteX2" fmla="*/ 309699 w 1820092"/>
              <a:gd name="connsiteY2" fmla="*/ 494419 h 1261250"/>
              <a:gd name="connsiteX3" fmla="*/ 1820092 w 1820092"/>
              <a:gd name="connsiteY3" fmla="*/ 1261250 h 1261250"/>
              <a:gd name="connsiteX0" fmla="*/ 0 w 1820092"/>
              <a:gd name="connsiteY0" fmla="*/ 7711 h 1261746"/>
              <a:gd name="connsiteX1" fmla="*/ 161925 w 1820092"/>
              <a:gd name="connsiteY1" fmla="*/ 280535 h 1261746"/>
              <a:gd name="connsiteX2" fmla="*/ 309699 w 1820092"/>
              <a:gd name="connsiteY2" fmla="*/ 494915 h 1261746"/>
              <a:gd name="connsiteX3" fmla="*/ 1820092 w 1820092"/>
              <a:gd name="connsiteY3" fmla="*/ 1261746 h 1261746"/>
              <a:gd name="connsiteX0" fmla="*/ 0 w 1820092"/>
              <a:gd name="connsiteY0" fmla="*/ 7711 h 1261746"/>
              <a:gd name="connsiteX1" fmla="*/ 161925 w 1820092"/>
              <a:gd name="connsiteY1" fmla="*/ 280535 h 1261746"/>
              <a:gd name="connsiteX2" fmla="*/ 309699 w 1820092"/>
              <a:gd name="connsiteY2" fmla="*/ 494915 h 1261746"/>
              <a:gd name="connsiteX3" fmla="*/ 1820092 w 1820092"/>
              <a:gd name="connsiteY3" fmla="*/ 1261746 h 1261746"/>
              <a:gd name="connsiteX0" fmla="*/ 0 w 1820092"/>
              <a:gd name="connsiteY0" fmla="*/ 7711 h 1261746"/>
              <a:gd name="connsiteX1" fmla="*/ 161925 w 1820092"/>
              <a:gd name="connsiteY1" fmla="*/ 280535 h 1261746"/>
              <a:gd name="connsiteX2" fmla="*/ 309699 w 1820092"/>
              <a:gd name="connsiteY2" fmla="*/ 494915 h 1261746"/>
              <a:gd name="connsiteX3" fmla="*/ 1820092 w 1820092"/>
              <a:gd name="connsiteY3" fmla="*/ 1261746 h 1261746"/>
              <a:gd name="connsiteX0" fmla="*/ 0 w 1820092"/>
              <a:gd name="connsiteY0" fmla="*/ 7711 h 1261746"/>
              <a:gd name="connsiteX1" fmla="*/ 161925 w 1820092"/>
              <a:gd name="connsiteY1" fmla="*/ 280535 h 1261746"/>
              <a:gd name="connsiteX2" fmla="*/ 309699 w 1820092"/>
              <a:gd name="connsiteY2" fmla="*/ 494915 h 1261746"/>
              <a:gd name="connsiteX3" fmla="*/ 912155 w 1820092"/>
              <a:gd name="connsiteY3" fmla="*/ 981778 h 1261746"/>
              <a:gd name="connsiteX4" fmla="*/ 1820092 w 1820092"/>
              <a:gd name="connsiteY4" fmla="*/ 1261746 h 1261746"/>
              <a:gd name="connsiteX0" fmla="*/ 0 w 1820092"/>
              <a:gd name="connsiteY0" fmla="*/ 7711 h 1261746"/>
              <a:gd name="connsiteX1" fmla="*/ 161925 w 1820092"/>
              <a:gd name="connsiteY1" fmla="*/ 280535 h 1261746"/>
              <a:gd name="connsiteX2" fmla="*/ 309699 w 1820092"/>
              <a:gd name="connsiteY2" fmla="*/ 494915 h 1261746"/>
              <a:gd name="connsiteX3" fmla="*/ 445430 w 1820092"/>
              <a:gd name="connsiteY3" fmla="*/ 755560 h 1261746"/>
              <a:gd name="connsiteX4" fmla="*/ 1820092 w 1820092"/>
              <a:gd name="connsiteY4" fmla="*/ 1261746 h 1261746"/>
              <a:gd name="connsiteX0" fmla="*/ 0 w 919979"/>
              <a:gd name="connsiteY0" fmla="*/ 7711 h 995046"/>
              <a:gd name="connsiteX1" fmla="*/ 161925 w 919979"/>
              <a:gd name="connsiteY1" fmla="*/ 280535 h 995046"/>
              <a:gd name="connsiteX2" fmla="*/ 309699 w 919979"/>
              <a:gd name="connsiteY2" fmla="*/ 494915 h 995046"/>
              <a:gd name="connsiteX3" fmla="*/ 445430 w 919979"/>
              <a:gd name="connsiteY3" fmla="*/ 755560 h 995046"/>
              <a:gd name="connsiteX4" fmla="*/ 919979 w 919979"/>
              <a:gd name="connsiteY4" fmla="*/ 995046 h 995046"/>
              <a:gd name="connsiteX0" fmla="*/ 0 w 919979"/>
              <a:gd name="connsiteY0" fmla="*/ 7711 h 995046"/>
              <a:gd name="connsiteX1" fmla="*/ 161925 w 919979"/>
              <a:gd name="connsiteY1" fmla="*/ 280535 h 995046"/>
              <a:gd name="connsiteX2" fmla="*/ 309699 w 919979"/>
              <a:gd name="connsiteY2" fmla="*/ 494915 h 995046"/>
              <a:gd name="connsiteX3" fmla="*/ 445430 w 919979"/>
              <a:gd name="connsiteY3" fmla="*/ 755560 h 995046"/>
              <a:gd name="connsiteX4" fmla="*/ 919979 w 919979"/>
              <a:gd name="connsiteY4" fmla="*/ 995046 h 995046"/>
              <a:gd name="connsiteX0" fmla="*/ 0 w 919979"/>
              <a:gd name="connsiteY0" fmla="*/ 7711 h 995046"/>
              <a:gd name="connsiteX1" fmla="*/ 161925 w 919979"/>
              <a:gd name="connsiteY1" fmla="*/ 280535 h 995046"/>
              <a:gd name="connsiteX2" fmla="*/ 309699 w 919979"/>
              <a:gd name="connsiteY2" fmla="*/ 494915 h 995046"/>
              <a:gd name="connsiteX3" fmla="*/ 445430 w 919979"/>
              <a:gd name="connsiteY3" fmla="*/ 755560 h 995046"/>
              <a:gd name="connsiteX4" fmla="*/ 919979 w 919979"/>
              <a:gd name="connsiteY4" fmla="*/ 995046 h 995046"/>
              <a:gd name="connsiteX0" fmla="*/ 0 w 919979"/>
              <a:gd name="connsiteY0" fmla="*/ 7711 h 995046"/>
              <a:gd name="connsiteX1" fmla="*/ 161925 w 919979"/>
              <a:gd name="connsiteY1" fmla="*/ 280535 h 995046"/>
              <a:gd name="connsiteX2" fmla="*/ 309699 w 919979"/>
              <a:gd name="connsiteY2" fmla="*/ 494915 h 995046"/>
              <a:gd name="connsiteX3" fmla="*/ 445430 w 919979"/>
              <a:gd name="connsiteY3" fmla="*/ 755560 h 995046"/>
              <a:gd name="connsiteX4" fmla="*/ 919979 w 919979"/>
              <a:gd name="connsiteY4" fmla="*/ 995046 h 995046"/>
              <a:gd name="connsiteX0" fmla="*/ 0 w 919979"/>
              <a:gd name="connsiteY0" fmla="*/ 7711 h 995046"/>
              <a:gd name="connsiteX1" fmla="*/ 161925 w 919979"/>
              <a:gd name="connsiteY1" fmla="*/ 280535 h 995046"/>
              <a:gd name="connsiteX2" fmla="*/ 309699 w 919979"/>
              <a:gd name="connsiteY2" fmla="*/ 494915 h 995046"/>
              <a:gd name="connsiteX3" fmla="*/ 445430 w 919979"/>
              <a:gd name="connsiteY3" fmla="*/ 755560 h 995046"/>
              <a:gd name="connsiteX4" fmla="*/ 919979 w 919979"/>
              <a:gd name="connsiteY4" fmla="*/ 995046 h 995046"/>
              <a:gd name="connsiteX0" fmla="*/ 0 w 919979"/>
              <a:gd name="connsiteY0" fmla="*/ 7711 h 995046"/>
              <a:gd name="connsiteX1" fmla="*/ 161925 w 919979"/>
              <a:gd name="connsiteY1" fmla="*/ 280535 h 995046"/>
              <a:gd name="connsiteX2" fmla="*/ 309699 w 919979"/>
              <a:gd name="connsiteY2" fmla="*/ 494915 h 995046"/>
              <a:gd name="connsiteX3" fmla="*/ 445430 w 919979"/>
              <a:gd name="connsiteY3" fmla="*/ 755560 h 995046"/>
              <a:gd name="connsiteX4" fmla="*/ 919979 w 919979"/>
              <a:gd name="connsiteY4" fmla="*/ 995046 h 995046"/>
              <a:gd name="connsiteX0" fmla="*/ 0 w 919979"/>
              <a:gd name="connsiteY0" fmla="*/ 7711 h 995046"/>
              <a:gd name="connsiteX1" fmla="*/ 161925 w 919979"/>
              <a:gd name="connsiteY1" fmla="*/ 280535 h 995046"/>
              <a:gd name="connsiteX2" fmla="*/ 309699 w 919979"/>
              <a:gd name="connsiteY2" fmla="*/ 494915 h 995046"/>
              <a:gd name="connsiteX3" fmla="*/ 445430 w 919979"/>
              <a:gd name="connsiteY3" fmla="*/ 755560 h 995046"/>
              <a:gd name="connsiteX4" fmla="*/ 919979 w 919979"/>
              <a:gd name="connsiteY4" fmla="*/ 995046 h 995046"/>
              <a:gd name="connsiteX0" fmla="*/ 0 w 919979"/>
              <a:gd name="connsiteY0" fmla="*/ 7283 h 994618"/>
              <a:gd name="connsiteX1" fmla="*/ 161925 w 919979"/>
              <a:gd name="connsiteY1" fmla="*/ 280107 h 994618"/>
              <a:gd name="connsiteX2" fmla="*/ 245405 w 919979"/>
              <a:gd name="connsiteY2" fmla="*/ 511156 h 994618"/>
              <a:gd name="connsiteX3" fmla="*/ 445430 w 919979"/>
              <a:gd name="connsiteY3" fmla="*/ 755132 h 994618"/>
              <a:gd name="connsiteX4" fmla="*/ 919979 w 919979"/>
              <a:gd name="connsiteY4" fmla="*/ 994618 h 994618"/>
              <a:gd name="connsiteX0" fmla="*/ 0 w 919979"/>
              <a:gd name="connsiteY0" fmla="*/ 7283 h 994618"/>
              <a:gd name="connsiteX1" fmla="*/ 161925 w 919979"/>
              <a:gd name="connsiteY1" fmla="*/ 280107 h 994618"/>
              <a:gd name="connsiteX2" fmla="*/ 245405 w 919979"/>
              <a:gd name="connsiteY2" fmla="*/ 511156 h 994618"/>
              <a:gd name="connsiteX3" fmla="*/ 445430 w 919979"/>
              <a:gd name="connsiteY3" fmla="*/ 755132 h 994618"/>
              <a:gd name="connsiteX4" fmla="*/ 919979 w 919979"/>
              <a:gd name="connsiteY4" fmla="*/ 994618 h 994618"/>
              <a:gd name="connsiteX0" fmla="*/ 0 w 919979"/>
              <a:gd name="connsiteY0" fmla="*/ 8067 h 995402"/>
              <a:gd name="connsiteX1" fmla="*/ 161925 w 919979"/>
              <a:gd name="connsiteY1" fmla="*/ 280891 h 995402"/>
              <a:gd name="connsiteX2" fmla="*/ 245405 w 919979"/>
              <a:gd name="connsiteY2" fmla="*/ 511940 h 995402"/>
              <a:gd name="connsiteX3" fmla="*/ 445430 w 919979"/>
              <a:gd name="connsiteY3" fmla="*/ 755916 h 995402"/>
              <a:gd name="connsiteX4" fmla="*/ 919979 w 919979"/>
              <a:gd name="connsiteY4" fmla="*/ 995402 h 995402"/>
              <a:gd name="connsiteX0" fmla="*/ 0 w 919979"/>
              <a:gd name="connsiteY0" fmla="*/ 8067 h 995402"/>
              <a:gd name="connsiteX1" fmla="*/ 161925 w 919979"/>
              <a:gd name="connsiteY1" fmla="*/ 280891 h 995402"/>
              <a:gd name="connsiteX2" fmla="*/ 245405 w 919979"/>
              <a:gd name="connsiteY2" fmla="*/ 511940 h 995402"/>
              <a:gd name="connsiteX3" fmla="*/ 445430 w 919979"/>
              <a:gd name="connsiteY3" fmla="*/ 755916 h 995402"/>
              <a:gd name="connsiteX4" fmla="*/ 919979 w 919979"/>
              <a:gd name="connsiteY4" fmla="*/ 995402 h 995402"/>
              <a:gd name="connsiteX0" fmla="*/ 0 w 919979"/>
              <a:gd name="connsiteY0" fmla="*/ 8067 h 995402"/>
              <a:gd name="connsiteX1" fmla="*/ 161925 w 919979"/>
              <a:gd name="connsiteY1" fmla="*/ 280891 h 995402"/>
              <a:gd name="connsiteX2" fmla="*/ 245405 w 919979"/>
              <a:gd name="connsiteY2" fmla="*/ 511940 h 995402"/>
              <a:gd name="connsiteX3" fmla="*/ 445430 w 919979"/>
              <a:gd name="connsiteY3" fmla="*/ 755916 h 995402"/>
              <a:gd name="connsiteX4" fmla="*/ 919979 w 919979"/>
              <a:gd name="connsiteY4" fmla="*/ 995402 h 995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9979" h="995402">
                <a:moveTo>
                  <a:pt x="0" y="8067"/>
                </a:moveTo>
                <a:cubicBezTo>
                  <a:pt x="234541" y="-43957"/>
                  <a:pt x="192462" y="168337"/>
                  <a:pt x="161925" y="280891"/>
                </a:cubicBezTo>
                <a:cubicBezTo>
                  <a:pt x="131388" y="393445"/>
                  <a:pt x="81473" y="530401"/>
                  <a:pt x="245405" y="511940"/>
                </a:cubicBezTo>
                <a:cubicBezTo>
                  <a:pt x="409337" y="493479"/>
                  <a:pt x="450871" y="535243"/>
                  <a:pt x="445430" y="755916"/>
                </a:cubicBezTo>
                <a:cubicBezTo>
                  <a:pt x="484551" y="947663"/>
                  <a:pt x="652259" y="979867"/>
                  <a:pt x="919979" y="995402"/>
                </a:cubicBezTo>
              </a:path>
            </a:pathLst>
          </a:cu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289AB9C-EAB6-4E4C-BDAE-95FAD45D1564}"/>
              </a:ext>
            </a:extLst>
          </p:cNvPr>
          <p:cNvGrpSpPr/>
          <p:nvPr/>
        </p:nvGrpSpPr>
        <p:grpSpPr>
          <a:xfrm>
            <a:off x="3095876" y="2880530"/>
            <a:ext cx="2769394" cy="709794"/>
            <a:chOff x="3098006" y="2871600"/>
            <a:chExt cx="2769394" cy="709794"/>
          </a:xfrm>
        </p:grpSpPr>
        <p:sp>
          <p:nvSpPr>
            <p:cNvPr id="17" name="Arc 16">
              <a:extLst>
                <a:ext uri="{FF2B5EF4-FFF2-40B4-BE49-F238E27FC236}">
                  <a16:creationId xmlns:a16="http://schemas.microsoft.com/office/drawing/2014/main" id="{2CAEAF7A-97FC-41B6-B6EA-935B944187BC}"/>
                </a:ext>
              </a:extLst>
            </p:cNvPr>
            <p:cNvSpPr/>
            <p:nvPr/>
          </p:nvSpPr>
          <p:spPr bwMode="auto">
            <a:xfrm flipH="1" flipV="1">
              <a:off x="3098006" y="2871600"/>
              <a:ext cx="1016793" cy="709794"/>
            </a:xfrm>
            <a:prstGeom prst="arc">
              <a:avLst>
                <a:gd name="adj1" fmla="val 15199226"/>
                <a:gd name="adj2" fmla="val 0"/>
              </a:avLst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1C34683B-B93D-4973-99A4-D937313F418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33800" y="3581394"/>
              <a:ext cx="2133600" cy="0"/>
            </a:xfrm>
            <a:prstGeom prst="straightConnector1">
              <a:avLst/>
            </a:prstGeom>
            <a:solidFill>
              <a:srgbClr val="C0C0C0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191E141-F5F5-49CB-8DAA-33C2C6ACEE4E}"/>
              </a:ext>
            </a:extLst>
          </p:cNvPr>
          <p:cNvSpPr/>
          <p:nvPr/>
        </p:nvSpPr>
        <p:spPr bwMode="auto">
          <a:xfrm>
            <a:off x="3095876" y="4905195"/>
            <a:ext cx="2148704" cy="1046634"/>
          </a:xfrm>
          <a:custGeom>
            <a:avLst/>
            <a:gdLst>
              <a:gd name="connsiteX0" fmla="*/ 0 w 1820092"/>
              <a:gd name="connsiteY0" fmla="*/ 0 h 1254035"/>
              <a:gd name="connsiteX1" fmla="*/ 914400 w 1820092"/>
              <a:gd name="connsiteY1" fmla="*/ 1001486 h 1254035"/>
              <a:gd name="connsiteX2" fmla="*/ 1471749 w 1820092"/>
              <a:gd name="connsiteY2" fmla="*/ 975360 h 1254035"/>
              <a:gd name="connsiteX3" fmla="*/ 1820092 w 1820092"/>
              <a:gd name="connsiteY3" fmla="*/ 1254035 h 1254035"/>
              <a:gd name="connsiteX0" fmla="*/ 0 w 1820092"/>
              <a:gd name="connsiteY0" fmla="*/ 0 h 1254035"/>
              <a:gd name="connsiteX1" fmla="*/ 447675 w 1820092"/>
              <a:gd name="connsiteY1" fmla="*/ 58511 h 1254035"/>
              <a:gd name="connsiteX2" fmla="*/ 1471749 w 1820092"/>
              <a:gd name="connsiteY2" fmla="*/ 975360 h 1254035"/>
              <a:gd name="connsiteX3" fmla="*/ 1820092 w 1820092"/>
              <a:gd name="connsiteY3" fmla="*/ 1254035 h 1254035"/>
              <a:gd name="connsiteX0" fmla="*/ 0 w 1820092"/>
              <a:gd name="connsiteY0" fmla="*/ 0 h 1254035"/>
              <a:gd name="connsiteX1" fmla="*/ 447675 w 1820092"/>
              <a:gd name="connsiteY1" fmla="*/ 58511 h 1254035"/>
              <a:gd name="connsiteX2" fmla="*/ 1471749 w 1820092"/>
              <a:gd name="connsiteY2" fmla="*/ 975360 h 1254035"/>
              <a:gd name="connsiteX3" fmla="*/ 1820092 w 1820092"/>
              <a:gd name="connsiteY3" fmla="*/ 1254035 h 1254035"/>
              <a:gd name="connsiteX0" fmla="*/ 0 w 1820092"/>
              <a:gd name="connsiteY0" fmla="*/ 19073 h 1273108"/>
              <a:gd name="connsiteX1" fmla="*/ 447675 w 1820092"/>
              <a:gd name="connsiteY1" fmla="*/ 77584 h 1273108"/>
              <a:gd name="connsiteX2" fmla="*/ 1471749 w 1820092"/>
              <a:gd name="connsiteY2" fmla="*/ 994433 h 1273108"/>
              <a:gd name="connsiteX3" fmla="*/ 1820092 w 1820092"/>
              <a:gd name="connsiteY3" fmla="*/ 1273108 h 1273108"/>
              <a:gd name="connsiteX0" fmla="*/ 0 w 1820092"/>
              <a:gd name="connsiteY0" fmla="*/ 93 h 1254128"/>
              <a:gd name="connsiteX1" fmla="*/ 180975 w 1820092"/>
              <a:gd name="connsiteY1" fmla="*/ 272917 h 1254128"/>
              <a:gd name="connsiteX2" fmla="*/ 1471749 w 1820092"/>
              <a:gd name="connsiteY2" fmla="*/ 975453 h 1254128"/>
              <a:gd name="connsiteX3" fmla="*/ 1820092 w 1820092"/>
              <a:gd name="connsiteY3" fmla="*/ 1254128 h 1254128"/>
              <a:gd name="connsiteX0" fmla="*/ 0 w 1820092"/>
              <a:gd name="connsiteY0" fmla="*/ 74 h 1254109"/>
              <a:gd name="connsiteX1" fmla="*/ 180975 w 1820092"/>
              <a:gd name="connsiteY1" fmla="*/ 272898 h 1254109"/>
              <a:gd name="connsiteX2" fmla="*/ 1471749 w 1820092"/>
              <a:gd name="connsiteY2" fmla="*/ 975434 h 1254109"/>
              <a:gd name="connsiteX3" fmla="*/ 1820092 w 1820092"/>
              <a:gd name="connsiteY3" fmla="*/ 1254109 h 1254109"/>
              <a:gd name="connsiteX0" fmla="*/ 0 w 1820092"/>
              <a:gd name="connsiteY0" fmla="*/ 7282 h 1261317"/>
              <a:gd name="connsiteX1" fmla="*/ 180975 w 1820092"/>
              <a:gd name="connsiteY1" fmla="*/ 280106 h 1261317"/>
              <a:gd name="connsiteX2" fmla="*/ 1471749 w 1820092"/>
              <a:gd name="connsiteY2" fmla="*/ 982642 h 1261317"/>
              <a:gd name="connsiteX3" fmla="*/ 1820092 w 1820092"/>
              <a:gd name="connsiteY3" fmla="*/ 1261317 h 1261317"/>
              <a:gd name="connsiteX0" fmla="*/ 0 w 1820092"/>
              <a:gd name="connsiteY0" fmla="*/ 7282 h 1261317"/>
              <a:gd name="connsiteX1" fmla="*/ 161925 w 1820092"/>
              <a:gd name="connsiteY1" fmla="*/ 280106 h 1261317"/>
              <a:gd name="connsiteX2" fmla="*/ 1471749 w 1820092"/>
              <a:gd name="connsiteY2" fmla="*/ 982642 h 1261317"/>
              <a:gd name="connsiteX3" fmla="*/ 1820092 w 1820092"/>
              <a:gd name="connsiteY3" fmla="*/ 1261317 h 1261317"/>
              <a:gd name="connsiteX0" fmla="*/ 0 w 1820092"/>
              <a:gd name="connsiteY0" fmla="*/ 7215 h 1261250"/>
              <a:gd name="connsiteX1" fmla="*/ 161925 w 1820092"/>
              <a:gd name="connsiteY1" fmla="*/ 280039 h 1261250"/>
              <a:gd name="connsiteX2" fmla="*/ 309699 w 1820092"/>
              <a:gd name="connsiteY2" fmla="*/ 494419 h 1261250"/>
              <a:gd name="connsiteX3" fmla="*/ 1820092 w 1820092"/>
              <a:gd name="connsiteY3" fmla="*/ 1261250 h 1261250"/>
              <a:gd name="connsiteX0" fmla="*/ 0 w 1820092"/>
              <a:gd name="connsiteY0" fmla="*/ 7215 h 1261250"/>
              <a:gd name="connsiteX1" fmla="*/ 161925 w 1820092"/>
              <a:gd name="connsiteY1" fmla="*/ 280039 h 1261250"/>
              <a:gd name="connsiteX2" fmla="*/ 309699 w 1820092"/>
              <a:gd name="connsiteY2" fmla="*/ 494419 h 1261250"/>
              <a:gd name="connsiteX3" fmla="*/ 1820092 w 1820092"/>
              <a:gd name="connsiteY3" fmla="*/ 1261250 h 1261250"/>
              <a:gd name="connsiteX0" fmla="*/ 0 w 1820092"/>
              <a:gd name="connsiteY0" fmla="*/ 7711 h 1261746"/>
              <a:gd name="connsiteX1" fmla="*/ 161925 w 1820092"/>
              <a:gd name="connsiteY1" fmla="*/ 280535 h 1261746"/>
              <a:gd name="connsiteX2" fmla="*/ 309699 w 1820092"/>
              <a:gd name="connsiteY2" fmla="*/ 494915 h 1261746"/>
              <a:gd name="connsiteX3" fmla="*/ 1820092 w 1820092"/>
              <a:gd name="connsiteY3" fmla="*/ 1261746 h 1261746"/>
              <a:gd name="connsiteX0" fmla="*/ 0 w 1820092"/>
              <a:gd name="connsiteY0" fmla="*/ 7711 h 1261746"/>
              <a:gd name="connsiteX1" fmla="*/ 161925 w 1820092"/>
              <a:gd name="connsiteY1" fmla="*/ 280535 h 1261746"/>
              <a:gd name="connsiteX2" fmla="*/ 309699 w 1820092"/>
              <a:gd name="connsiteY2" fmla="*/ 494915 h 1261746"/>
              <a:gd name="connsiteX3" fmla="*/ 1820092 w 1820092"/>
              <a:gd name="connsiteY3" fmla="*/ 1261746 h 1261746"/>
              <a:gd name="connsiteX0" fmla="*/ 0 w 1820092"/>
              <a:gd name="connsiteY0" fmla="*/ 7711 h 1261746"/>
              <a:gd name="connsiteX1" fmla="*/ 161925 w 1820092"/>
              <a:gd name="connsiteY1" fmla="*/ 280535 h 1261746"/>
              <a:gd name="connsiteX2" fmla="*/ 309699 w 1820092"/>
              <a:gd name="connsiteY2" fmla="*/ 494915 h 1261746"/>
              <a:gd name="connsiteX3" fmla="*/ 1820092 w 1820092"/>
              <a:gd name="connsiteY3" fmla="*/ 1261746 h 1261746"/>
              <a:gd name="connsiteX0" fmla="*/ 0 w 1820092"/>
              <a:gd name="connsiteY0" fmla="*/ 7711 h 1261746"/>
              <a:gd name="connsiteX1" fmla="*/ 161925 w 1820092"/>
              <a:gd name="connsiteY1" fmla="*/ 280535 h 1261746"/>
              <a:gd name="connsiteX2" fmla="*/ 309699 w 1820092"/>
              <a:gd name="connsiteY2" fmla="*/ 494915 h 1261746"/>
              <a:gd name="connsiteX3" fmla="*/ 912155 w 1820092"/>
              <a:gd name="connsiteY3" fmla="*/ 981778 h 1261746"/>
              <a:gd name="connsiteX4" fmla="*/ 1820092 w 1820092"/>
              <a:gd name="connsiteY4" fmla="*/ 1261746 h 1261746"/>
              <a:gd name="connsiteX0" fmla="*/ 0 w 1820092"/>
              <a:gd name="connsiteY0" fmla="*/ 7711 h 1261746"/>
              <a:gd name="connsiteX1" fmla="*/ 161925 w 1820092"/>
              <a:gd name="connsiteY1" fmla="*/ 280535 h 1261746"/>
              <a:gd name="connsiteX2" fmla="*/ 309699 w 1820092"/>
              <a:gd name="connsiteY2" fmla="*/ 494915 h 1261746"/>
              <a:gd name="connsiteX3" fmla="*/ 445430 w 1820092"/>
              <a:gd name="connsiteY3" fmla="*/ 755560 h 1261746"/>
              <a:gd name="connsiteX4" fmla="*/ 1820092 w 1820092"/>
              <a:gd name="connsiteY4" fmla="*/ 1261746 h 1261746"/>
              <a:gd name="connsiteX0" fmla="*/ 0 w 919979"/>
              <a:gd name="connsiteY0" fmla="*/ 7711 h 995046"/>
              <a:gd name="connsiteX1" fmla="*/ 161925 w 919979"/>
              <a:gd name="connsiteY1" fmla="*/ 280535 h 995046"/>
              <a:gd name="connsiteX2" fmla="*/ 309699 w 919979"/>
              <a:gd name="connsiteY2" fmla="*/ 494915 h 995046"/>
              <a:gd name="connsiteX3" fmla="*/ 445430 w 919979"/>
              <a:gd name="connsiteY3" fmla="*/ 755560 h 995046"/>
              <a:gd name="connsiteX4" fmla="*/ 919979 w 919979"/>
              <a:gd name="connsiteY4" fmla="*/ 995046 h 995046"/>
              <a:gd name="connsiteX0" fmla="*/ 0 w 919979"/>
              <a:gd name="connsiteY0" fmla="*/ 7711 h 995046"/>
              <a:gd name="connsiteX1" fmla="*/ 161925 w 919979"/>
              <a:gd name="connsiteY1" fmla="*/ 280535 h 995046"/>
              <a:gd name="connsiteX2" fmla="*/ 309699 w 919979"/>
              <a:gd name="connsiteY2" fmla="*/ 494915 h 995046"/>
              <a:gd name="connsiteX3" fmla="*/ 445430 w 919979"/>
              <a:gd name="connsiteY3" fmla="*/ 755560 h 995046"/>
              <a:gd name="connsiteX4" fmla="*/ 919979 w 919979"/>
              <a:gd name="connsiteY4" fmla="*/ 995046 h 995046"/>
              <a:gd name="connsiteX0" fmla="*/ 0 w 919979"/>
              <a:gd name="connsiteY0" fmla="*/ 7711 h 995046"/>
              <a:gd name="connsiteX1" fmla="*/ 161925 w 919979"/>
              <a:gd name="connsiteY1" fmla="*/ 280535 h 995046"/>
              <a:gd name="connsiteX2" fmla="*/ 309699 w 919979"/>
              <a:gd name="connsiteY2" fmla="*/ 494915 h 995046"/>
              <a:gd name="connsiteX3" fmla="*/ 445430 w 919979"/>
              <a:gd name="connsiteY3" fmla="*/ 755560 h 995046"/>
              <a:gd name="connsiteX4" fmla="*/ 919979 w 919979"/>
              <a:gd name="connsiteY4" fmla="*/ 995046 h 995046"/>
              <a:gd name="connsiteX0" fmla="*/ 0 w 919979"/>
              <a:gd name="connsiteY0" fmla="*/ 7711 h 995046"/>
              <a:gd name="connsiteX1" fmla="*/ 161925 w 919979"/>
              <a:gd name="connsiteY1" fmla="*/ 280535 h 995046"/>
              <a:gd name="connsiteX2" fmla="*/ 309699 w 919979"/>
              <a:gd name="connsiteY2" fmla="*/ 494915 h 995046"/>
              <a:gd name="connsiteX3" fmla="*/ 445430 w 919979"/>
              <a:gd name="connsiteY3" fmla="*/ 755560 h 995046"/>
              <a:gd name="connsiteX4" fmla="*/ 919979 w 919979"/>
              <a:gd name="connsiteY4" fmla="*/ 995046 h 995046"/>
              <a:gd name="connsiteX0" fmla="*/ 0 w 919979"/>
              <a:gd name="connsiteY0" fmla="*/ 7711 h 995046"/>
              <a:gd name="connsiteX1" fmla="*/ 161925 w 919979"/>
              <a:gd name="connsiteY1" fmla="*/ 280535 h 995046"/>
              <a:gd name="connsiteX2" fmla="*/ 309699 w 919979"/>
              <a:gd name="connsiteY2" fmla="*/ 494915 h 995046"/>
              <a:gd name="connsiteX3" fmla="*/ 445430 w 919979"/>
              <a:gd name="connsiteY3" fmla="*/ 755560 h 995046"/>
              <a:gd name="connsiteX4" fmla="*/ 919979 w 919979"/>
              <a:gd name="connsiteY4" fmla="*/ 995046 h 995046"/>
              <a:gd name="connsiteX0" fmla="*/ 0 w 919979"/>
              <a:gd name="connsiteY0" fmla="*/ 7711 h 995046"/>
              <a:gd name="connsiteX1" fmla="*/ 161925 w 919979"/>
              <a:gd name="connsiteY1" fmla="*/ 280535 h 995046"/>
              <a:gd name="connsiteX2" fmla="*/ 309699 w 919979"/>
              <a:gd name="connsiteY2" fmla="*/ 494915 h 995046"/>
              <a:gd name="connsiteX3" fmla="*/ 445430 w 919979"/>
              <a:gd name="connsiteY3" fmla="*/ 755560 h 995046"/>
              <a:gd name="connsiteX4" fmla="*/ 919979 w 919979"/>
              <a:gd name="connsiteY4" fmla="*/ 995046 h 995046"/>
              <a:gd name="connsiteX0" fmla="*/ 0 w 919979"/>
              <a:gd name="connsiteY0" fmla="*/ 7711 h 995046"/>
              <a:gd name="connsiteX1" fmla="*/ 161925 w 919979"/>
              <a:gd name="connsiteY1" fmla="*/ 280535 h 995046"/>
              <a:gd name="connsiteX2" fmla="*/ 309699 w 919979"/>
              <a:gd name="connsiteY2" fmla="*/ 494915 h 995046"/>
              <a:gd name="connsiteX3" fmla="*/ 445430 w 919979"/>
              <a:gd name="connsiteY3" fmla="*/ 755560 h 995046"/>
              <a:gd name="connsiteX4" fmla="*/ 919979 w 919979"/>
              <a:gd name="connsiteY4" fmla="*/ 995046 h 995046"/>
              <a:gd name="connsiteX0" fmla="*/ 0 w 919979"/>
              <a:gd name="connsiteY0" fmla="*/ 7283 h 994618"/>
              <a:gd name="connsiteX1" fmla="*/ 161925 w 919979"/>
              <a:gd name="connsiteY1" fmla="*/ 280107 h 994618"/>
              <a:gd name="connsiteX2" fmla="*/ 245405 w 919979"/>
              <a:gd name="connsiteY2" fmla="*/ 511156 h 994618"/>
              <a:gd name="connsiteX3" fmla="*/ 445430 w 919979"/>
              <a:gd name="connsiteY3" fmla="*/ 755132 h 994618"/>
              <a:gd name="connsiteX4" fmla="*/ 919979 w 919979"/>
              <a:gd name="connsiteY4" fmla="*/ 994618 h 994618"/>
              <a:gd name="connsiteX0" fmla="*/ 0 w 919979"/>
              <a:gd name="connsiteY0" fmla="*/ 7283 h 994618"/>
              <a:gd name="connsiteX1" fmla="*/ 161925 w 919979"/>
              <a:gd name="connsiteY1" fmla="*/ 280107 h 994618"/>
              <a:gd name="connsiteX2" fmla="*/ 245405 w 919979"/>
              <a:gd name="connsiteY2" fmla="*/ 511156 h 994618"/>
              <a:gd name="connsiteX3" fmla="*/ 445430 w 919979"/>
              <a:gd name="connsiteY3" fmla="*/ 755132 h 994618"/>
              <a:gd name="connsiteX4" fmla="*/ 919979 w 919979"/>
              <a:gd name="connsiteY4" fmla="*/ 994618 h 994618"/>
              <a:gd name="connsiteX0" fmla="*/ 0 w 919979"/>
              <a:gd name="connsiteY0" fmla="*/ 8067 h 995402"/>
              <a:gd name="connsiteX1" fmla="*/ 161925 w 919979"/>
              <a:gd name="connsiteY1" fmla="*/ 280891 h 995402"/>
              <a:gd name="connsiteX2" fmla="*/ 245405 w 919979"/>
              <a:gd name="connsiteY2" fmla="*/ 511940 h 995402"/>
              <a:gd name="connsiteX3" fmla="*/ 445430 w 919979"/>
              <a:gd name="connsiteY3" fmla="*/ 755916 h 995402"/>
              <a:gd name="connsiteX4" fmla="*/ 919979 w 919979"/>
              <a:gd name="connsiteY4" fmla="*/ 995402 h 995402"/>
              <a:gd name="connsiteX0" fmla="*/ 0 w 919979"/>
              <a:gd name="connsiteY0" fmla="*/ 8067 h 995402"/>
              <a:gd name="connsiteX1" fmla="*/ 161925 w 919979"/>
              <a:gd name="connsiteY1" fmla="*/ 280891 h 995402"/>
              <a:gd name="connsiteX2" fmla="*/ 245405 w 919979"/>
              <a:gd name="connsiteY2" fmla="*/ 511940 h 995402"/>
              <a:gd name="connsiteX3" fmla="*/ 445430 w 919979"/>
              <a:gd name="connsiteY3" fmla="*/ 755916 h 995402"/>
              <a:gd name="connsiteX4" fmla="*/ 919979 w 919979"/>
              <a:gd name="connsiteY4" fmla="*/ 995402 h 995402"/>
              <a:gd name="connsiteX0" fmla="*/ 0 w 919979"/>
              <a:gd name="connsiteY0" fmla="*/ 8067 h 995402"/>
              <a:gd name="connsiteX1" fmla="*/ 161925 w 919979"/>
              <a:gd name="connsiteY1" fmla="*/ 280891 h 995402"/>
              <a:gd name="connsiteX2" fmla="*/ 245405 w 919979"/>
              <a:gd name="connsiteY2" fmla="*/ 511940 h 995402"/>
              <a:gd name="connsiteX3" fmla="*/ 445430 w 919979"/>
              <a:gd name="connsiteY3" fmla="*/ 755916 h 995402"/>
              <a:gd name="connsiteX4" fmla="*/ 919979 w 919979"/>
              <a:gd name="connsiteY4" fmla="*/ 995402 h 995402"/>
              <a:gd name="connsiteX0" fmla="*/ 0 w 1791516"/>
              <a:gd name="connsiteY0" fmla="*/ 8067 h 1076365"/>
              <a:gd name="connsiteX1" fmla="*/ 161925 w 1791516"/>
              <a:gd name="connsiteY1" fmla="*/ 280891 h 1076365"/>
              <a:gd name="connsiteX2" fmla="*/ 245405 w 1791516"/>
              <a:gd name="connsiteY2" fmla="*/ 511940 h 1076365"/>
              <a:gd name="connsiteX3" fmla="*/ 445430 w 1791516"/>
              <a:gd name="connsiteY3" fmla="*/ 755916 h 1076365"/>
              <a:gd name="connsiteX4" fmla="*/ 1791516 w 1791516"/>
              <a:gd name="connsiteY4" fmla="*/ 1076365 h 1076365"/>
              <a:gd name="connsiteX0" fmla="*/ 0 w 1791516"/>
              <a:gd name="connsiteY0" fmla="*/ 8067 h 1076365"/>
              <a:gd name="connsiteX1" fmla="*/ 161925 w 1791516"/>
              <a:gd name="connsiteY1" fmla="*/ 280891 h 1076365"/>
              <a:gd name="connsiteX2" fmla="*/ 245405 w 1791516"/>
              <a:gd name="connsiteY2" fmla="*/ 511940 h 1076365"/>
              <a:gd name="connsiteX3" fmla="*/ 816905 w 1791516"/>
              <a:gd name="connsiteY3" fmla="*/ 736866 h 1076365"/>
              <a:gd name="connsiteX4" fmla="*/ 1791516 w 1791516"/>
              <a:gd name="connsiteY4" fmla="*/ 1076365 h 1076365"/>
              <a:gd name="connsiteX0" fmla="*/ 0 w 2148704"/>
              <a:gd name="connsiteY0" fmla="*/ 8067 h 985877"/>
              <a:gd name="connsiteX1" fmla="*/ 161925 w 2148704"/>
              <a:gd name="connsiteY1" fmla="*/ 280891 h 985877"/>
              <a:gd name="connsiteX2" fmla="*/ 245405 w 2148704"/>
              <a:gd name="connsiteY2" fmla="*/ 511940 h 985877"/>
              <a:gd name="connsiteX3" fmla="*/ 816905 w 2148704"/>
              <a:gd name="connsiteY3" fmla="*/ 736866 h 985877"/>
              <a:gd name="connsiteX4" fmla="*/ 2148704 w 2148704"/>
              <a:gd name="connsiteY4" fmla="*/ 985877 h 985877"/>
              <a:gd name="connsiteX0" fmla="*/ 0 w 2148704"/>
              <a:gd name="connsiteY0" fmla="*/ 8067 h 985877"/>
              <a:gd name="connsiteX1" fmla="*/ 161925 w 2148704"/>
              <a:gd name="connsiteY1" fmla="*/ 280891 h 985877"/>
              <a:gd name="connsiteX2" fmla="*/ 245405 w 2148704"/>
              <a:gd name="connsiteY2" fmla="*/ 511940 h 985877"/>
              <a:gd name="connsiteX3" fmla="*/ 1669393 w 2148704"/>
              <a:gd name="connsiteY3" fmla="*/ 670191 h 985877"/>
              <a:gd name="connsiteX4" fmla="*/ 2148704 w 2148704"/>
              <a:gd name="connsiteY4" fmla="*/ 985877 h 985877"/>
              <a:gd name="connsiteX0" fmla="*/ 0 w 2148704"/>
              <a:gd name="connsiteY0" fmla="*/ 7025 h 984835"/>
              <a:gd name="connsiteX1" fmla="*/ 161925 w 2148704"/>
              <a:gd name="connsiteY1" fmla="*/ 279849 h 984835"/>
              <a:gd name="connsiteX2" fmla="*/ 931205 w 2148704"/>
              <a:gd name="connsiteY2" fmla="*/ 446604 h 984835"/>
              <a:gd name="connsiteX3" fmla="*/ 1669393 w 2148704"/>
              <a:gd name="connsiteY3" fmla="*/ 669149 h 984835"/>
              <a:gd name="connsiteX4" fmla="*/ 2148704 w 2148704"/>
              <a:gd name="connsiteY4" fmla="*/ 984835 h 984835"/>
              <a:gd name="connsiteX0" fmla="*/ 0 w 2148704"/>
              <a:gd name="connsiteY0" fmla="*/ 9095 h 986905"/>
              <a:gd name="connsiteX1" fmla="*/ 447675 w 2148704"/>
              <a:gd name="connsiteY1" fmla="*/ 215244 h 986905"/>
              <a:gd name="connsiteX2" fmla="*/ 931205 w 2148704"/>
              <a:gd name="connsiteY2" fmla="*/ 448674 h 986905"/>
              <a:gd name="connsiteX3" fmla="*/ 1669393 w 2148704"/>
              <a:gd name="connsiteY3" fmla="*/ 671219 h 986905"/>
              <a:gd name="connsiteX4" fmla="*/ 2148704 w 2148704"/>
              <a:gd name="connsiteY4" fmla="*/ 986905 h 986905"/>
              <a:gd name="connsiteX0" fmla="*/ 0 w 2148704"/>
              <a:gd name="connsiteY0" fmla="*/ 23857 h 1001667"/>
              <a:gd name="connsiteX1" fmla="*/ 447675 w 2148704"/>
              <a:gd name="connsiteY1" fmla="*/ 230006 h 1001667"/>
              <a:gd name="connsiteX2" fmla="*/ 931205 w 2148704"/>
              <a:gd name="connsiteY2" fmla="*/ 463436 h 1001667"/>
              <a:gd name="connsiteX3" fmla="*/ 1669393 w 2148704"/>
              <a:gd name="connsiteY3" fmla="*/ 685981 h 1001667"/>
              <a:gd name="connsiteX4" fmla="*/ 2148704 w 2148704"/>
              <a:gd name="connsiteY4" fmla="*/ 1001667 h 1001667"/>
              <a:gd name="connsiteX0" fmla="*/ 0 w 2148704"/>
              <a:gd name="connsiteY0" fmla="*/ 23857 h 1001667"/>
              <a:gd name="connsiteX1" fmla="*/ 447675 w 2148704"/>
              <a:gd name="connsiteY1" fmla="*/ 230006 h 1001667"/>
              <a:gd name="connsiteX2" fmla="*/ 931205 w 2148704"/>
              <a:gd name="connsiteY2" fmla="*/ 463436 h 1001667"/>
              <a:gd name="connsiteX3" fmla="*/ 1669393 w 2148704"/>
              <a:gd name="connsiteY3" fmla="*/ 685981 h 1001667"/>
              <a:gd name="connsiteX4" fmla="*/ 2148704 w 2148704"/>
              <a:gd name="connsiteY4" fmla="*/ 1001667 h 1001667"/>
              <a:gd name="connsiteX0" fmla="*/ 0 w 2148704"/>
              <a:gd name="connsiteY0" fmla="*/ 23857 h 1001667"/>
              <a:gd name="connsiteX1" fmla="*/ 447675 w 2148704"/>
              <a:gd name="connsiteY1" fmla="*/ 230006 h 1001667"/>
              <a:gd name="connsiteX2" fmla="*/ 931205 w 2148704"/>
              <a:gd name="connsiteY2" fmla="*/ 463436 h 1001667"/>
              <a:gd name="connsiteX3" fmla="*/ 1669393 w 2148704"/>
              <a:gd name="connsiteY3" fmla="*/ 685981 h 1001667"/>
              <a:gd name="connsiteX4" fmla="*/ 2148704 w 2148704"/>
              <a:gd name="connsiteY4" fmla="*/ 1001667 h 1001667"/>
              <a:gd name="connsiteX0" fmla="*/ 0 w 2148704"/>
              <a:gd name="connsiteY0" fmla="*/ 23857 h 1001667"/>
              <a:gd name="connsiteX1" fmla="*/ 447675 w 2148704"/>
              <a:gd name="connsiteY1" fmla="*/ 230006 h 1001667"/>
              <a:gd name="connsiteX2" fmla="*/ 931205 w 2148704"/>
              <a:gd name="connsiteY2" fmla="*/ 463436 h 1001667"/>
              <a:gd name="connsiteX3" fmla="*/ 1669393 w 2148704"/>
              <a:gd name="connsiteY3" fmla="*/ 685981 h 1001667"/>
              <a:gd name="connsiteX4" fmla="*/ 2148704 w 2148704"/>
              <a:gd name="connsiteY4" fmla="*/ 1001667 h 1001667"/>
              <a:gd name="connsiteX0" fmla="*/ 0 w 2148704"/>
              <a:gd name="connsiteY0" fmla="*/ 23857 h 1009667"/>
              <a:gd name="connsiteX1" fmla="*/ 447675 w 2148704"/>
              <a:gd name="connsiteY1" fmla="*/ 230006 h 1009667"/>
              <a:gd name="connsiteX2" fmla="*/ 931205 w 2148704"/>
              <a:gd name="connsiteY2" fmla="*/ 463436 h 1009667"/>
              <a:gd name="connsiteX3" fmla="*/ 1669393 w 2148704"/>
              <a:gd name="connsiteY3" fmla="*/ 685981 h 1009667"/>
              <a:gd name="connsiteX4" fmla="*/ 2148704 w 2148704"/>
              <a:gd name="connsiteY4" fmla="*/ 1001667 h 1009667"/>
              <a:gd name="connsiteX0" fmla="*/ 0 w 2148704"/>
              <a:gd name="connsiteY0" fmla="*/ 23857 h 1046634"/>
              <a:gd name="connsiteX1" fmla="*/ 447675 w 2148704"/>
              <a:gd name="connsiteY1" fmla="*/ 230006 h 1046634"/>
              <a:gd name="connsiteX2" fmla="*/ 931205 w 2148704"/>
              <a:gd name="connsiteY2" fmla="*/ 463436 h 1046634"/>
              <a:gd name="connsiteX3" fmla="*/ 1669393 w 2148704"/>
              <a:gd name="connsiteY3" fmla="*/ 685981 h 1046634"/>
              <a:gd name="connsiteX4" fmla="*/ 2148704 w 2148704"/>
              <a:gd name="connsiteY4" fmla="*/ 1001667 h 1046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8704" h="1046634">
                <a:moveTo>
                  <a:pt x="0" y="23857"/>
                </a:moveTo>
                <a:cubicBezTo>
                  <a:pt x="234541" y="-28167"/>
                  <a:pt x="356768" y="-9944"/>
                  <a:pt x="447675" y="230006"/>
                </a:cubicBezTo>
                <a:cubicBezTo>
                  <a:pt x="538582" y="469956"/>
                  <a:pt x="132273" y="589847"/>
                  <a:pt x="931205" y="463436"/>
                </a:cubicBezTo>
                <a:cubicBezTo>
                  <a:pt x="1730137" y="337025"/>
                  <a:pt x="1670072" y="536746"/>
                  <a:pt x="1669393" y="685981"/>
                </a:cubicBezTo>
                <a:cubicBezTo>
                  <a:pt x="1701370" y="1120615"/>
                  <a:pt x="1897653" y="1069476"/>
                  <a:pt x="2148704" y="1001667"/>
                </a:cubicBezTo>
              </a:path>
            </a:pathLst>
          </a:cu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Lightning Bolt 19">
            <a:extLst>
              <a:ext uri="{FF2B5EF4-FFF2-40B4-BE49-F238E27FC236}">
                <a16:creationId xmlns:a16="http://schemas.microsoft.com/office/drawing/2014/main" id="{92B8BC48-9A9E-4386-817A-5CDDA39122C6}"/>
              </a:ext>
            </a:extLst>
          </p:cNvPr>
          <p:cNvSpPr/>
          <p:nvPr/>
        </p:nvSpPr>
        <p:spPr bwMode="auto">
          <a:xfrm>
            <a:off x="5027073" y="2478470"/>
            <a:ext cx="860131" cy="1077218"/>
          </a:xfrm>
          <a:prstGeom prst="lightningBolt">
            <a:avLst/>
          </a:prstGeom>
          <a:solidFill>
            <a:srgbClr val="FFFF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D698925-AA2A-4F51-822A-0FD819725192}"/>
              </a:ext>
            </a:extLst>
          </p:cNvPr>
          <p:cNvSpPr txBox="1"/>
          <p:nvPr/>
        </p:nvSpPr>
        <p:spPr>
          <a:xfrm>
            <a:off x="5095875" y="1460277"/>
            <a:ext cx="3733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>
                <a:solidFill>
                  <a:srgbClr val="FF0000"/>
                </a:solidFill>
                <a:latin typeface="+mn-lt"/>
              </a:rPr>
              <a:t>Potential</a:t>
            </a:r>
          </a:p>
          <a:p>
            <a:pPr algn="ctr"/>
            <a:r>
              <a:rPr lang="en-US" sz="3200" b="1" i="1" dirty="0">
                <a:solidFill>
                  <a:srgbClr val="FF0000"/>
                </a:solidFill>
                <a:latin typeface="+mn-lt"/>
              </a:rPr>
              <a:t>R2  </a:t>
            </a:r>
            <a:r>
              <a:rPr lang="en-US" sz="3200" b="1" i="1" dirty="0" err="1">
                <a:solidFill>
                  <a:srgbClr val="FF0000"/>
                </a:solidFill>
                <a:latin typeface="+mn-lt"/>
              </a:rPr>
              <a:t>t</a:t>
            </a:r>
            <a:r>
              <a:rPr lang="en-US" sz="3200" b="1" i="1" baseline="-25000" dirty="0" err="1">
                <a:solidFill>
                  <a:srgbClr val="FF0000"/>
                </a:solidFill>
                <a:latin typeface="+mn-lt"/>
              </a:rPr>
              <a:t>SETUP</a:t>
            </a:r>
            <a:r>
              <a:rPr lang="en-US" sz="3200" b="1" i="1" baseline="-25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3200" b="1" i="1" dirty="0">
                <a:solidFill>
                  <a:srgbClr val="FF0000"/>
                </a:solidFill>
                <a:latin typeface="+mn-lt"/>
              </a:rPr>
              <a:t>VIOLATION!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1616CF9-0573-4EF2-AB6D-809D2D1FE360}"/>
              </a:ext>
            </a:extLst>
          </p:cNvPr>
          <p:cNvGrpSpPr/>
          <p:nvPr/>
        </p:nvGrpSpPr>
        <p:grpSpPr>
          <a:xfrm>
            <a:off x="2876800" y="5638800"/>
            <a:ext cx="1743075" cy="842665"/>
            <a:chOff x="2876800" y="5638800"/>
            <a:chExt cx="1743075" cy="84266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306B3AE-5106-4138-B093-A725E2638CFD}"/>
                </a:ext>
              </a:extLst>
            </p:cNvPr>
            <p:cNvSpPr txBox="1"/>
            <p:nvPr/>
          </p:nvSpPr>
          <p:spPr>
            <a:xfrm>
              <a:off x="2876800" y="6019800"/>
              <a:ext cx="17430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i="1" dirty="0" err="1">
                  <a:solidFill>
                    <a:srgbClr val="0432FF"/>
                  </a:solidFill>
                  <a:latin typeface="+mn-lt"/>
                </a:rPr>
                <a:t>t</a:t>
              </a:r>
              <a:r>
                <a:rPr lang="en-US" sz="2400" b="1" i="1" baseline="-25000" dirty="0" err="1">
                  <a:solidFill>
                    <a:srgbClr val="0432FF"/>
                  </a:solidFill>
                  <a:latin typeface="+mn-lt"/>
                </a:rPr>
                <a:t>HOLD</a:t>
              </a:r>
              <a:endParaRPr lang="en-US" sz="2400" b="1" i="1" baseline="-25000" dirty="0">
                <a:solidFill>
                  <a:srgbClr val="0432FF"/>
                </a:solidFill>
                <a:latin typeface="+mn-lt"/>
              </a:endParaRP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03F8FDFC-8BEB-4504-843D-41FC6D03C83A}"/>
                </a:ext>
              </a:extLst>
            </p:cNvPr>
            <p:cNvCxnSpPr/>
            <p:nvPr/>
          </p:nvCxnSpPr>
          <p:spPr bwMode="auto">
            <a:xfrm>
              <a:off x="3086476" y="6096000"/>
              <a:ext cx="1323724" cy="0"/>
            </a:xfrm>
            <a:prstGeom prst="straightConnector1">
              <a:avLst/>
            </a:prstGeom>
            <a:solidFill>
              <a:srgbClr val="C0C0C0"/>
            </a:solidFill>
            <a:ln w="38100" cap="flat" cmpd="sng" algn="ctr">
              <a:solidFill>
                <a:srgbClr val="0432FF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C4943FB-98CA-4165-9823-2ABAD86FD54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410200" y="5638800"/>
              <a:ext cx="0" cy="552450"/>
            </a:xfrm>
            <a:prstGeom prst="straightConnector1">
              <a:avLst/>
            </a:prstGeom>
            <a:solidFill>
              <a:srgbClr val="C0C0C0"/>
            </a:solidFill>
            <a:ln w="12700" cap="flat" cmpd="sng" algn="ctr">
              <a:solidFill>
                <a:srgbClr val="0432FF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123F4FC-A47A-4AF5-81CC-184A33554ACE}"/>
              </a:ext>
            </a:extLst>
          </p:cNvPr>
          <p:cNvGrpSpPr/>
          <p:nvPr/>
        </p:nvGrpSpPr>
        <p:grpSpPr>
          <a:xfrm>
            <a:off x="4331017" y="5638800"/>
            <a:ext cx="1917383" cy="842665"/>
            <a:chOff x="2876800" y="5638800"/>
            <a:chExt cx="1743075" cy="842665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6FE02F6-DA3B-4435-8468-78D4735EC602}"/>
                </a:ext>
              </a:extLst>
            </p:cNvPr>
            <p:cNvSpPr txBox="1"/>
            <p:nvPr/>
          </p:nvSpPr>
          <p:spPr>
            <a:xfrm>
              <a:off x="2876800" y="6019800"/>
              <a:ext cx="17430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i="1" dirty="0" err="1">
                  <a:solidFill>
                    <a:srgbClr val="0432FF"/>
                  </a:solidFill>
                  <a:latin typeface="+mn-lt"/>
                </a:rPr>
                <a:t>t</a:t>
              </a:r>
              <a:r>
                <a:rPr lang="en-US" sz="2400" b="1" i="1" baseline="-25000" dirty="0" err="1">
                  <a:solidFill>
                    <a:srgbClr val="0432FF"/>
                  </a:solidFill>
                  <a:latin typeface="+mn-lt"/>
                </a:rPr>
                <a:t>SETUP</a:t>
              </a:r>
              <a:endParaRPr lang="en-US" sz="2400" b="1" i="1" baseline="-25000" dirty="0">
                <a:solidFill>
                  <a:srgbClr val="0432FF"/>
                </a:solidFill>
                <a:latin typeface="+mn-lt"/>
              </a:endParaRP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A693FFBE-8DCE-4829-972D-A7152E5B620E}"/>
                </a:ext>
              </a:extLst>
            </p:cNvPr>
            <p:cNvCxnSpPr/>
            <p:nvPr/>
          </p:nvCxnSpPr>
          <p:spPr bwMode="auto">
            <a:xfrm>
              <a:off x="3086476" y="6096000"/>
              <a:ext cx="1323724" cy="0"/>
            </a:xfrm>
            <a:prstGeom prst="straightConnector1">
              <a:avLst/>
            </a:prstGeom>
            <a:solidFill>
              <a:srgbClr val="C0C0C0"/>
            </a:solidFill>
            <a:ln w="38100" cap="flat" cmpd="sng" algn="ctr">
              <a:solidFill>
                <a:srgbClr val="0432FF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30B1C31D-5F68-4C32-BBFE-85B834D0ECA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095875" y="5638800"/>
              <a:ext cx="0" cy="552450"/>
            </a:xfrm>
            <a:prstGeom prst="straightConnector1">
              <a:avLst/>
            </a:prstGeom>
            <a:solidFill>
              <a:srgbClr val="C0C0C0"/>
            </a:solidFill>
            <a:ln w="12700" cap="flat" cmpd="sng" algn="ctr">
              <a:solidFill>
                <a:srgbClr val="0432FF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 uiExpand="1" build="p" bldLvl="2"/>
      <p:bldP spid="5" grpId="0" animBg="1"/>
      <p:bldP spid="5" grpId="1" animBg="1"/>
      <p:bldP spid="13" grpId="0"/>
      <p:bldP spid="13" grpId="1"/>
      <p:bldP spid="7" grpId="0" animBg="1"/>
      <p:bldP spid="7" grpId="1" animBg="1"/>
      <p:bldP spid="19" grpId="0" animBg="1"/>
      <p:bldP spid="20" grpId="0" animBg="1"/>
      <p:bldP spid="2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Setup Time Constraint</a:t>
            </a:r>
          </a:p>
        </p:txBody>
      </p:sp>
      <p:sp>
        <p:nvSpPr>
          <p:cNvPr id="38917" name="Rectangle 4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sz="2000" b="1" dirty="0">
                <a:solidFill>
                  <a:srgbClr val="008000"/>
                </a:solidFill>
              </a:rPr>
              <a:t>Safe timing </a:t>
            </a:r>
            <a:r>
              <a:rPr lang="en-US" sz="2000" dirty="0"/>
              <a:t>depends on the </a:t>
            </a:r>
            <a:r>
              <a:rPr lang="en-US" sz="2000" b="1" dirty="0"/>
              <a:t>maximum</a:t>
            </a:r>
            <a:r>
              <a:rPr lang="en-US" sz="2000" dirty="0"/>
              <a:t> delay from R1 to R2</a:t>
            </a:r>
          </a:p>
          <a:p>
            <a:r>
              <a:rPr lang="en-US" sz="2000" dirty="0"/>
              <a:t>The input to R2 must be stable at least </a:t>
            </a:r>
            <a:r>
              <a:rPr lang="en-US" sz="2000" b="1" i="1" dirty="0" err="1">
                <a:solidFill>
                  <a:srgbClr val="0432FF"/>
                </a:solidFill>
              </a:rPr>
              <a:t>t</a:t>
            </a:r>
            <a:r>
              <a:rPr lang="en-US" sz="2000" b="1" baseline="-25000" dirty="0" err="1">
                <a:solidFill>
                  <a:srgbClr val="0432FF"/>
                </a:solidFill>
              </a:rPr>
              <a:t>setup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rgbClr val="0432FF"/>
                </a:solidFill>
              </a:rPr>
              <a:t>before</a:t>
            </a:r>
            <a:r>
              <a:rPr lang="en-US" sz="2000" b="1" dirty="0"/>
              <a:t> </a:t>
            </a:r>
            <a:r>
              <a:rPr lang="en-US" sz="2000" dirty="0"/>
              <a:t>the clock edge.</a:t>
            </a:r>
          </a:p>
        </p:txBody>
      </p:sp>
      <p:sp>
        <p:nvSpPr>
          <p:cNvPr id="38915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1850038170"/>
              </p:ext>
            </p:extLst>
          </p:nvPr>
        </p:nvGraphicFramePr>
        <p:xfrm>
          <a:off x="609600" y="2667000"/>
          <a:ext cx="4114800" cy="347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6" name="VISIO" r:id="rId8" imgW="1952450" imgH="1650194" progId="Visio.Drawing.6">
                  <p:embed/>
                </p:oleObj>
              </mc:Choice>
              <mc:Fallback>
                <p:oleObj name="VISIO" r:id="rId8" imgW="1952450" imgH="1650194" progId="Visio.Drawing.6">
                  <p:embed/>
                  <p:pic>
                    <p:nvPicPr>
                      <p:cNvPr id="1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667000"/>
                        <a:ext cx="4114800" cy="347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953000" y="2867025"/>
            <a:ext cx="3581400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2800" b="1" baseline="-25000" dirty="0">
                <a:solidFill>
                  <a:srgbClr val="FF0000"/>
                </a:solidFill>
                <a:latin typeface="Calibri" pitchFamily="34" charset="0"/>
              </a:rPr>
              <a:t>c</a:t>
            </a: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 </a:t>
            </a:r>
            <a:endParaRPr lang="de-CH" sz="2800" b="1" dirty="0">
              <a:solidFill>
                <a:srgbClr val="0432FF"/>
              </a:solidFill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3900" y="2499547"/>
            <a:ext cx="4038600" cy="1417319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 bwMode="auto">
          <a:xfrm>
            <a:off x="1371600" y="3937000"/>
            <a:ext cx="2982286" cy="2393950"/>
          </a:xfrm>
          <a:prstGeom prst="round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 uiExpand="1" build="p"/>
      <p:bldP spid="7" grpId="0"/>
      <p:bldP spid="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2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610386041"/>
              </p:ext>
            </p:extLst>
          </p:nvPr>
        </p:nvGraphicFramePr>
        <p:xfrm>
          <a:off x="609600" y="2667000"/>
          <a:ext cx="4114800" cy="347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0" name="VISIO" r:id="rId8" imgW="1952450" imgH="1650194" progId="Visio.Drawing.6">
                  <p:embed/>
                </p:oleObj>
              </mc:Choice>
              <mc:Fallback>
                <p:oleObj name="VISIO" r:id="rId8" imgW="1952450" imgH="1650194" progId="Visio.Drawing.6">
                  <p:embed/>
                  <p:pic>
                    <p:nvPicPr>
                      <p:cNvPr id="1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667000"/>
                        <a:ext cx="4114800" cy="347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6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/>
              <a:t>Setup Time Constraint</a:t>
            </a:r>
          </a:p>
        </p:txBody>
      </p:sp>
      <p:sp>
        <p:nvSpPr>
          <p:cNvPr id="38915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3000" y="2867025"/>
            <a:ext cx="3581400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>
                <a:solidFill>
                  <a:srgbClr val="0432FF"/>
                </a:solidFill>
                <a:latin typeface="Calibri" pitchFamily="34" charset="0"/>
              </a:rPr>
              <a:t>c</a:t>
            </a: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 &gt; </a:t>
            </a:r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FF0000"/>
                </a:solidFill>
                <a:latin typeface="Calibri" pitchFamily="34" charset="0"/>
              </a:rPr>
              <a:t>pcq</a:t>
            </a:r>
            <a:endParaRPr lang="de-CH" sz="28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11" name="Rectangle 4"/>
          <p:cNvSpPr>
            <a:spLocks noGrp="1" noChangeArrowheads="1"/>
          </p:cNvSpPr>
          <p:nvPr>
            <p:ph idx="1"/>
            <p:custDataLst>
              <p:tags r:id="rId5"/>
            </p:custDataLst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sz="2000" b="1" dirty="0">
                <a:solidFill>
                  <a:srgbClr val="008000"/>
                </a:solidFill>
              </a:rPr>
              <a:t>Safe timing </a:t>
            </a:r>
            <a:r>
              <a:rPr lang="en-US" sz="2000" dirty="0"/>
              <a:t>depends on the </a:t>
            </a:r>
            <a:r>
              <a:rPr lang="en-US" sz="2000" b="1" dirty="0"/>
              <a:t>maximum</a:t>
            </a:r>
            <a:r>
              <a:rPr lang="en-US" sz="2000" dirty="0"/>
              <a:t> delay from R1 to R2</a:t>
            </a:r>
          </a:p>
          <a:p>
            <a:r>
              <a:rPr lang="en-US" sz="2000" dirty="0"/>
              <a:t>The input to R2 must be stable at least </a:t>
            </a:r>
            <a:r>
              <a:rPr lang="en-US" sz="2000" b="1" i="1" dirty="0" err="1">
                <a:solidFill>
                  <a:srgbClr val="0432FF"/>
                </a:solidFill>
              </a:rPr>
              <a:t>t</a:t>
            </a:r>
            <a:r>
              <a:rPr lang="en-US" sz="2000" b="1" baseline="-25000" dirty="0" err="1">
                <a:solidFill>
                  <a:srgbClr val="0432FF"/>
                </a:solidFill>
              </a:rPr>
              <a:t>setup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rgbClr val="0432FF"/>
                </a:solidFill>
              </a:rPr>
              <a:t>before</a:t>
            </a:r>
            <a:r>
              <a:rPr lang="en-US" sz="2000" b="1" dirty="0"/>
              <a:t> </a:t>
            </a:r>
            <a:r>
              <a:rPr lang="en-US" sz="2000" dirty="0"/>
              <a:t>the clock edge.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3900" y="2499547"/>
            <a:ext cx="4038600" cy="1417319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 bwMode="auto">
          <a:xfrm>
            <a:off x="1371600" y="3937000"/>
            <a:ext cx="635000" cy="2393950"/>
          </a:xfrm>
          <a:prstGeom prst="round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Arc 2"/>
          <p:cNvSpPr/>
          <p:nvPr/>
        </p:nvSpPr>
        <p:spPr bwMode="auto">
          <a:xfrm flipH="1" flipV="1">
            <a:off x="1243013" y="2499545"/>
            <a:ext cx="1119187" cy="772291"/>
          </a:xfrm>
          <a:prstGeom prst="arc">
            <a:avLst>
              <a:gd name="adj1" fmla="val 15199226"/>
              <a:gd name="adj2" fmla="val 0"/>
            </a:avLst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20606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Setup Time Constraint</a:t>
            </a:r>
          </a:p>
        </p:txBody>
      </p:sp>
      <p:sp>
        <p:nvSpPr>
          <p:cNvPr id="38915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>
            <p:custDataLst>
              <p:tags r:id="rId4"/>
            </p:custDataLst>
            <p:extLst/>
          </p:nvPr>
        </p:nvGraphicFramePr>
        <p:xfrm>
          <a:off x="609600" y="2667000"/>
          <a:ext cx="4114800" cy="347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4" name="VISIO" r:id="rId8" imgW="1952450" imgH="1650194" progId="Visio.Drawing.6">
                  <p:embed/>
                </p:oleObj>
              </mc:Choice>
              <mc:Fallback>
                <p:oleObj name="VISIO" r:id="rId8" imgW="1952450" imgH="1650194" progId="Visio.Drawing.6">
                  <p:embed/>
                  <p:pic>
                    <p:nvPicPr>
                      <p:cNvPr id="1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667000"/>
                        <a:ext cx="4114800" cy="347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953000" y="2867025"/>
            <a:ext cx="3581400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>
                <a:solidFill>
                  <a:srgbClr val="0432FF"/>
                </a:solidFill>
                <a:latin typeface="Calibri" pitchFamily="34" charset="0"/>
              </a:rPr>
              <a:t>c</a:t>
            </a: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 &gt; </a:t>
            </a:r>
            <a:r>
              <a:rPr lang="en-US" sz="2800" b="1" dirty="0" err="1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0432FF"/>
                </a:solidFill>
                <a:latin typeface="Calibri" pitchFamily="34" charset="0"/>
              </a:rPr>
              <a:t>pcq</a:t>
            </a: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 + </a:t>
            </a:r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FF0000"/>
                </a:solidFill>
                <a:latin typeface="Calibri" pitchFamily="34" charset="0"/>
              </a:rPr>
              <a:t>pd</a:t>
            </a:r>
            <a:endParaRPr lang="de-CH" sz="28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11" name="Rectangle 4"/>
          <p:cNvSpPr>
            <a:spLocks noGrp="1" noChangeArrowheads="1"/>
          </p:cNvSpPr>
          <p:nvPr>
            <p:ph idx="1"/>
            <p:custDataLst>
              <p:tags r:id="rId5"/>
            </p:custDataLst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sz="2000" b="1" dirty="0">
                <a:solidFill>
                  <a:srgbClr val="008000"/>
                </a:solidFill>
              </a:rPr>
              <a:t>Safe timing </a:t>
            </a:r>
            <a:r>
              <a:rPr lang="en-US" sz="2000" dirty="0"/>
              <a:t>depends on the </a:t>
            </a:r>
            <a:r>
              <a:rPr lang="en-US" sz="2000" b="1" dirty="0"/>
              <a:t>maximum</a:t>
            </a:r>
            <a:r>
              <a:rPr lang="en-US" sz="2000" dirty="0"/>
              <a:t> delay from R1 to R2</a:t>
            </a:r>
          </a:p>
          <a:p>
            <a:r>
              <a:rPr lang="en-US" sz="2000" dirty="0"/>
              <a:t>The input to R2 must be stable at least </a:t>
            </a:r>
            <a:r>
              <a:rPr lang="en-US" sz="2000" b="1" i="1" dirty="0" err="1">
                <a:solidFill>
                  <a:srgbClr val="0432FF"/>
                </a:solidFill>
              </a:rPr>
              <a:t>t</a:t>
            </a:r>
            <a:r>
              <a:rPr lang="en-US" sz="2000" b="1" baseline="-25000" dirty="0" err="1">
                <a:solidFill>
                  <a:srgbClr val="0432FF"/>
                </a:solidFill>
              </a:rPr>
              <a:t>setup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rgbClr val="0432FF"/>
                </a:solidFill>
              </a:rPr>
              <a:t>before</a:t>
            </a:r>
            <a:r>
              <a:rPr lang="en-US" sz="2000" b="1" dirty="0"/>
              <a:t> </a:t>
            </a:r>
            <a:r>
              <a:rPr lang="en-US" sz="2000" dirty="0"/>
              <a:t>the clock edge.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3900" y="2499547"/>
            <a:ext cx="4038600" cy="1417319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 bwMode="auto">
          <a:xfrm>
            <a:off x="1927225" y="3937000"/>
            <a:ext cx="1641476" cy="2393950"/>
          </a:xfrm>
          <a:prstGeom prst="round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>
            <a:off x="1863725" y="3253750"/>
            <a:ext cx="1844675" cy="0"/>
          </a:xfrm>
          <a:prstGeom prst="straightConnector1">
            <a:avLst/>
          </a:prstGeom>
          <a:solidFill>
            <a:srgbClr val="C0C0C0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41148214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Will We Learn Today?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484236"/>
          </a:xfrm>
        </p:spPr>
        <p:txBody>
          <a:bodyPr/>
          <a:lstStyle/>
          <a:p>
            <a:r>
              <a:rPr lang="en-US" dirty="0"/>
              <a:t>Timing in </a:t>
            </a:r>
            <a:r>
              <a:rPr lang="en-US" b="1" dirty="0">
                <a:solidFill>
                  <a:srgbClr val="0432FF"/>
                </a:solidFill>
              </a:rPr>
              <a:t>combinational circuits</a:t>
            </a:r>
          </a:p>
          <a:p>
            <a:pPr lvl="1"/>
            <a:r>
              <a:rPr lang="en-US" dirty="0"/>
              <a:t>Propagation delay and contamination delay</a:t>
            </a:r>
          </a:p>
          <a:p>
            <a:pPr lvl="1"/>
            <a:r>
              <a:rPr lang="en-US" dirty="0"/>
              <a:t>Glitches</a:t>
            </a:r>
          </a:p>
          <a:p>
            <a:pPr lvl="1"/>
            <a:endParaRPr lang="en-US" dirty="0"/>
          </a:p>
          <a:p>
            <a:r>
              <a:rPr lang="en-US" dirty="0"/>
              <a:t>Timing in </a:t>
            </a:r>
            <a:r>
              <a:rPr lang="en-US" b="1" dirty="0">
                <a:solidFill>
                  <a:srgbClr val="0432FF"/>
                </a:solidFill>
              </a:rPr>
              <a:t>sequential circuits</a:t>
            </a:r>
          </a:p>
          <a:p>
            <a:pPr lvl="1"/>
            <a:r>
              <a:rPr lang="en-US" dirty="0"/>
              <a:t>Setup time and hold time</a:t>
            </a:r>
          </a:p>
          <a:p>
            <a:pPr lvl="1"/>
            <a:r>
              <a:rPr lang="en-US" dirty="0"/>
              <a:t>Determining how fast a circuit can operate</a:t>
            </a:r>
          </a:p>
          <a:p>
            <a:pPr lvl="1"/>
            <a:endParaRPr lang="en-US" dirty="0"/>
          </a:p>
          <a:p>
            <a:r>
              <a:rPr lang="en-US" b="1" dirty="0">
                <a:solidFill>
                  <a:srgbClr val="0432FF"/>
                </a:solidFill>
              </a:rPr>
              <a:t>Circuit Verification</a:t>
            </a:r>
          </a:p>
          <a:p>
            <a:pPr lvl="1"/>
            <a:r>
              <a:rPr lang="en-US" dirty="0"/>
              <a:t>How to make sure a circuit works correctly</a:t>
            </a:r>
          </a:p>
          <a:p>
            <a:pPr lvl="1"/>
            <a:r>
              <a:rPr lang="en-US" dirty="0"/>
              <a:t>Functional verification</a:t>
            </a:r>
          </a:p>
          <a:p>
            <a:pPr lvl="1"/>
            <a:r>
              <a:rPr lang="en-US" dirty="0"/>
              <a:t>Timing verification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1973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Setup Time Constraint</a:t>
            </a:r>
          </a:p>
        </p:txBody>
      </p:sp>
      <p:sp>
        <p:nvSpPr>
          <p:cNvPr id="38915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>
            <p:custDataLst>
              <p:tags r:id="rId4"/>
            </p:custDataLst>
            <p:extLst/>
          </p:nvPr>
        </p:nvGraphicFramePr>
        <p:xfrm>
          <a:off x="609600" y="2667000"/>
          <a:ext cx="4114800" cy="347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8" name="VISIO" r:id="rId8" imgW="1952450" imgH="1650194" progId="Visio.Drawing.6">
                  <p:embed/>
                </p:oleObj>
              </mc:Choice>
              <mc:Fallback>
                <p:oleObj name="VISIO" r:id="rId8" imgW="1952450" imgH="1650194" progId="Visio.Drawing.6">
                  <p:embed/>
                  <p:pic>
                    <p:nvPicPr>
                      <p:cNvPr id="1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667000"/>
                        <a:ext cx="4114800" cy="347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953000" y="2867025"/>
            <a:ext cx="3581400" cy="1318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>
                <a:solidFill>
                  <a:srgbClr val="0432FF"/>
                </a:solidFill>
                <a:latin typeface="Calibri" pitchFamily="34" charset="0"/>
              </a:rPr>
              <a:t>c</a:t>
            </a: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 &gt; </a:t>
            </a:r>
            <a:r>
              <a:rPr lang="en-US" sz="2800" b="1" dirty="0" err="1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0432FF"/>
                </a:solidFill>
                <a:latin typeface="Calibri" pitchFamily="34" charset="0"/>
              </a:rPr>
              <a:t>pcq</a:t>
            </a: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 + </a:t>
            </a:r>
            <a:r>
              <a:rPr lang="en-US" sz="2800" b="1" dirty="0" err="1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0432FF"/>
                </a:solidFill>
                <a:latin typeface="Calibri" pitchFamily="34" charset="0"/>
              </a:rPr>
              <a:t>pd</a:t>
            </a: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 + </a:t>
            </a:r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FF0000"/>
                </a:solidFill>
                <a:latin typeface="Calibri" pitchFamily="34" charset="0"/>
              </a:rPr>
              <a:t>setup</a:t>
            </a:r>
            <a:endParaRPr lang="en-US" sz="2800" b="1" baseline="-25000" dirty="0">
              <a:solidFill>
                <a:srgbClr val="FF0000"/>
              </a:solidFill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endParaRPr lang="de-CH" sz="2800" b="1" dirty="0">
              <a:solidFill>
                <a:srgbClr val="0432FF"/>
              </a:solidFill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11" name="Rectangle 4"/>
          <p:cNvSpPr>
            <a:spLocks noGrp="1" noChangeArrowheads="1"/>
          </p:cNvSpPr>
          <p:nvPr>
            <p:ph idx="1"/>
            <p:custDataLst>
              <p:tags r:id="rId5"/>
            </p:custDataLst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sz="2000" b="1" dirty="0">
                <a:solidFill>
                  <a:srgbClr val="008000"/>
                </a:solidFill>
              </a:rPr>
              <a:t>Safe timing </a:t>
            </a:r>
            <a:r>
              <a:rPr lang="en-US" sz="2000" dirty="0"/>
              <a:t>depends on the </a:t>
            </a:r>
            <a:r>
              <a:rPr lang="en-US" sz="2000" b="1" dirty="0"/>
              <a:t>maximum</a:t>
            </a:r>
            <a:r>
              <a:rPr lang="en-US" sz="2000" dirty="0"/>
              <a:t> delay from R1 to R2</a:t>
            </a:r>
          </a:p>
          <a:p>
            <a:r>
              <a:rPr lang="en-US" sz="2000" dirty="0"/>
              <a:t>The input to R2 must be stable at least </a:t>
            </a:r>
            <a:r>
              <a:rPr lang="en-US" sz="2000" b="1" i="1" dirty="0" err="1">
                <a:solidFill>
                  <a:srgbClr val="0432FF"/>
                </a:solidFill>
              </a:rPr>
              <a:t>t</a:t>
            </a:r>
            <a:r>
              <a:rPr lang="en-US" sz="2000" b="1" baseline="-25000" dirty="0" err="1">
                <a:solidFill>
                  <a:srgbClr val="0432FF"/>
                </a:solidFill>
              </a:rPr>
              <a:t>setup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rgbClr val="0432FF"/>
                </a:solidFill>
              </a:rPr>
              <a:t>before</a:t>
            </a:r>
            <a:r>
              <a:rPr lang="en-US" sz="2000" b="1" dirty="0"/>
              <a:t> </a:t>
            </a:r>
            <a:r>
              <a:rPr lang="en-US" sz="2000" dirty="0"/>
              <a:t>the clock edge.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3900" y="2499547"/>
            <a:ext cx="4038600" cy="1417319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 bwMode="auto">
          <a:xfrm>
            <a:off x="3481430" y="3937000"/>
            <a:ext cx="880845" cy="2393950"/>
          </a:xfrm>
          <a:prstGeom prst="round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3686175" y="3277562"/>
            <a:ext cx="622300" cy="0"/>
          </a:xfrm>
          <a:prstGeom prst="straightConnector1">
            <a:avLst/>
          </a:prstGeom>
          <a:solidFill>
            <a:srgbClr val="C0C0C0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807763569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4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sz="2000" b="1" dirty="0">
                <a:solidFill>
                  <a:srgbClr val="008000"/>
                </a:solidFill>
              </a:rPr>
              <a:t>Safe timing </a:t>
            </a:r>
            <a:r>
              <a:rPr lang="en-US" sz="2000" dirty="0"/>
              <a:t>depends on the </a:t>
            </a:r>
            <a:r>
              <a:rPr lang="en-US" sz="2000" b="1" dirty="0"/>
              <a:t>maximum</a:t>
            </a:r>
            <a:r>
              <a:rPr lang="en-US" sz="2000" dirty="0"/>
              <a:t> delay from R1 to R2</a:t>
            </a:r>
          </a:p>
          <a:p>
            <a:r>
              <a:rPr lang="en-US" sz="2000" dirty="0"/>
              <a:t>The input to R2 must be stable at least </a:t>
            </a:r>
            <a:r>
              <a:rPr lang="en-US" sz="2000" b="1" i="1" dirty="0" err="1">
                <a:solidFill>
                  <a:srgbClr val="0432FF"/>
                </a:solidFill>
              </a:rPr>
              <a:t>t</a:t>
            </a:r>
            <a:r>
              <a:rPr lang="en-US" sz="2000" b="1" baseline="-25000" dirty="0" err="1">
                <a:solidFill>
                  <a:srgbClr val="0432FF"/>
                </a:solidFill>
              </a:rPr>
              <a:t>setup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rgbClr val="0432FF"/>
                </a:solidFill>
              </a:rPr>
              <a:t>before</a:t>
            </a:r>
            <a:r>
              <a:rPr lang="en-US" sz="2000" b="1" dirty="0"/>
              <a:t> </a:t>
            </a:r>
            <a:r>
              <a:rPr lang="en-US" sz="2000" dirty="0"/>
              <a:t>the clock edge.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Setup Time Constraint</a:t>
            </a:r>
          </a:p>
        </p:txBody>
      </p:sp>
      <p:sp>
        <p:nvSpPr>
          <p:cNvPr id="38915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611453537"/>
              </p:ext>
            </p:extLst>
          </p:nvPr>
        </p:nvGraphicFramePr>
        <p:xfrm>
          <a:off x="609600" y="2667000"/>
          <a:ext cx="4114800" cy="347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2" name="VISIO" r:id="rId8" imgW="1952450" imgH="1650194" progId="Visio.Drawing.6">
                  <p:embed/>
                </p:oleObj>
              </mc:Choice>
              <mc:Fallback>
                <p:oleObj name="VISIO" r:id="rId8" imgW="1952450" imgH="1650194" progId="Visio.Drawing.6">
                  <p:embed/>
                  <p:pic>
                    <p:nvPicPr>
                      <p:cNvPr id="1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667000"/>
                        <a:ext cx="4114800" cy="347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953000" y="2855916"/>
            <a:ext cx="3581400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latin typeface="Calibri" pitchFamily="34" charset="0"/>
              </a:rPr>
              <a:t>T</a:t>
            </a:r>
            <a:r>
              <a:rPr lang="en-US" sz="2800" b="1" baseline="-25000" dirty="0">
                <a:latin typeface="Calibri" pitchFamily="34" charset="0"/>
              </a:rPr>
              <a:t>c</a:t>
            </a:r>
            <a:r>
              <a:rPr lang="en-US" sz="2800" b="1" dirty="0">
                <a:latin typeface="Calibri" pitchFamily="34" charset="0"/>
              </a:rPr>
              <a:t> &gt; </a:t>
            </a:r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FF0000"/>
                </a:solidFill>
                <a:latin typeface="Calibri" pitchFamily="34" charset="0"/>
              </a:rPr>
              <a:t>pcq</a:t>
            </a:r>
            <a:r>
              <a:rPr lang="en-US" sz="2800" b="1" dirty="0">
                <a:latin typeface="Calibri" pitchFamily="34" charset="0"/>
              </a:rPr>
              <a:t> + </a:t>
            </a:r>
            <a:r>
              <a:rPr lang="en-US" sz="2800" b="1" dirty="0" err="1">
                <a:solidFill>
                  <a:srgbClr val="008000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008000"/>
                </a:solidFill>
                <a:latin typeface="Calibri" pitchFamily="34" charset="0"/>
              </a:rPr>
              <a:t>pd</a:t>
            </a:r>
            <a:r>
              <a:rPr lang="en-US" sz="2800" b="1" dirty="0">
                <a:latin typeface="Calibri" pitchFamily="34" charset="0"/>
              </a:rPr>
              <a:t> + </a:t>
            </a:r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FF0000"/>
                </a:solidFill>
                <a:latin typeface="Calibri" pitchFamily="34" charset="0"/>
              </a:rPr>
              <a:t>setup</a:t>
            </a:r>
            <a:endParaRPr lang="en-US" sz="2800" b="1" baseline="-250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00348" y="3706322"/>
            <a:ext cx="19533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  <a:latin typeface="Calibri" pitchFamily="34" charset="0"/>
              </a:rPr>
              <a:t>Useful work</a:t>
            </a:r>
            <a:endParaRPr lang="de-CH" sz="2000" b="1" dirty="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24892" y="2438400"/>
            <a:ext cx="1847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2000" b="1" dirty="0">
                <a:solidFill>
                  <a:srgbClr val="FF0000"/>
                </a:solidFill>
                <a:latin typeface="Calibri" pitchFamily="34" charset="0"/>
              </a:rPr>
              <a:t>Wasted work</a:t>
            </a:r>
          </a:p>
        </p:txBody>
      </p:sp>
      <p:sp>
        <p:nvSpPr>
          <p:cNvPr id="12" name="Right Brace 11"/>
          <p:cNvSpPr/>
          <p:nvPr/>
        </p:nvSpPr>
        <p:spPr bwMode="auto">
          <a:xfrm rot="5400000">
            <a:off x="6577378" y="3428164"/>
            <a:ext cx="152400" cy="485775"/>
          </a:xfrm>
          <a:prstGeom prst="rightBrace">
            <a:avLst>
              <a:gd name="adj1" fmla="val 31250"/>
              <a:gd name="adj2" fmla="val 50000"/>
            </a:avLst>
          </a:prstGeom>
          <a:noFill/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4" name="Straight Arrow Connector 3"/>
          <p:cNvCxnSpPr>
            <a:cxnSpLocks/>
          </p:cNvCxnSpPr>
          <p:nvPr/>
        </p:nvCxnSpPr>
        <p:spPr bwMode="auto">
          <a:xfrm>
            <a:off x="7134225" y="2812306"/>
            <a:ext cx="290877" cy="334163"/>
          </a:xfrm>
          <a:prstGeom prst="straightConnector1">
            <a:avLst/>
          </a:prstGeom>
          <a:solidFill>
            <a:srgbClr val="C0C0C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Straight Arrow Connector 15"/>
          <p:cNvCxnSpPr>
            <a:cxnSpLocks/>
          </p:cNvCxnSpPr>
          <p:nvPr/>
        </p:nvCxnSpPr>
        <p:spPr bwMode="auto">
          <a:xfrm flipH="1">
            <a:off x="5929678" y="2845117"/>
            <a:ext cx="276225" cy="335818"/>
          </a:xfrm>
          <a:prstGeom prst="straightConnector1">
            <a:avLst/>
          </a:prstGeom>
          <a:solidFill>
            <a:srgbClr val="C0C0C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3900" y="2499547"/>
            <a:ext cx="4038600" cy="1417319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5038724" y="4813836"/>
            <a:ext cx="34956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CC9900"/>
              </a:buClr>
              <a:buSzPct val="65000"/>
            </a:pPr>
            <a:r>
              <a:rPr lang="en-US" sz="2000" b="1" kern="0" dirty="0">
                <a:solidFill>
                  <a:srgbClr val="FF0000"/>
                </a:solidFill>
                <a:latin typeface="Tahoma"/>
                <a:ea typeface="ＭＳ Ｐゴシック" charset="0"/>
              </a:rPr>
              <a:t>Sequencing overhead</a:t>
            </a:r>
            <a:r>
              <a:rPr lang="en-US" sz="2000" b="1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:</a:t>
            </a:r>
            <a:r>
              <a:rPr lang="en-US" sz="2000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 amount of time </a:t>
            </a:r>
            <a:r>
              <a:rPr lang="en-US" sz="2000" b="1" kern="0" dirty="0">
                <a:solidFill>
                  <a:srgbClr val="FF0000"/>
                </a:solidFill>
                <a:latin typeface="Tahoma"/>
                <a:ea typeface="ＭＳ Ｐゴシック" charset="0"/>
              </a:rPr>
              <a:t>wasted</a:t>
            </a:r>
            <a:r>
              <a:rPr lang="en-US" sz="2000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 each cycle due to sequencing element timing requirements</a:t>
            </a:r>
          </a:p>
        </p:txBody>
      </p:sp>
    </p:spTree>
    <p:extLst>
      <p:ext uri="{BB962C8B-B14F-4D97-AF65-F5344CB8AC3E}">
        <p14:creationId xmlns:p14="http://schemas.microsoft.com/office/powerpoint/2010/main" val="40492644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3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 err="1"/>
              <a:t>t</a:t>
            </a:r>
            <a:r>
              <a:rPr lang="en-US" baseline="-25000" dirty="0" err="1"/>
              <a:t>setup</a:t>
            </a:r>
            <a:r>
              <a:rPr lang="en-US" baseline="-25000" dirty="0"/>
              <a:t> </a:t>
            </a:r>
            <a:r>
              <a:rPr lang="en-US" dirty="0"/>
              <a:t>Constraint and Design Performance</a:t>
            </a:r>
          </a:p>
        </p:txBody>
      </p:sp>
      <p:sp>
        <p:nvSpPr>
          <p:cNvPr id="38917" name="Rectangle 4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13946" y="3460888"/>
            <a:ext cx="8610600" cy="2787513"/>
          </a:xfrm>
        </p:spPr>
        <p:txBody>
          <a:bodyPr/>
          <a:lstStyle/>
          <a:p>
            <a:r>
              <a:rPr lang="en-US" sz="2000" b="1" dirty="0">
                <a:solidFill>
                  <a:srgbClr val="7030A0"/>
                </a:solidFill>
              </a:rPr>
              <a:t>Critical path: </a:t>
            </a:r>
            <a:r>
              <a:rPr lang="en-US" sz="2000" dirty="0"/>
              <a:t>path with the longest </a:t>
            </a:r>
            <a:r>
              <a:rPr lang="en-US" sz="2000" b="1" dirty="0" err="1"/>
              <a:t>t</a:t>
            </a:r>
            <a:r>
              <a:rPr lang="en-US" sz="2000" b="1" baseline="-25000" dirty="0" err="1"/>
              <a:t>pd</a:t>
            </a:r>
            <a:endParaRPr lang="en-US" sz="2000" b="1" baseline="-25000" dirty="0"/>
          </a:p>
          <a:p>
            <a:endParaRPr lang="en-US" sz="2000" baseline="-25000" dirty="0"/>
          </a:p>
          <a:p>
            <a:endParaRPr lang="en-US" sz="2000" dirty="0"/>
          </a:p>
          <a:p>
            <a:r>
              <a:rPr lang="en-US" sz="2000" dirty="0"/>
              <a:t>Overall design performance is determined by the critical path </a:t>
            </a:r>
            <a:r>
              <a:rPr lang="en-US" sz="2000" b="1" dirty="0" err="1">
                <a:solidFill>
                  <a:srgbClr val="0432FF"/>
                </a:solidFill>
              </a:rPr>
              <a:t>t</a:t>
            </a:r>
            <a:r>
              <a:rPr lang="en-US" sz="2000" b="1" baseline="-25000" dirty="0" err="1">
                <a:solidFill>
                  <a:srgbClr val="0432FF"/>
                </a:solidFill>
              </a:rPr>
              <a:t>pd</a:t>
            </a:r>
            <a:endParaRPr lang="en-US" sz="2000" b="1" dirty="0">
              <a:solidFill>
                <a:srgbClr val="0432FF"/>
              </a:solidFill>
            </a:endParaRPr>
          </a:p>
          <a:p>
            <a:pPr lvl="1"/>
            <a:r>
              <a:rPr lang="en-US" sz="1800" dirty="0"/>
              <a:t>Determines the </a:t>
            </a:r>
            <a:r>
              <a:rPr lang="en-US" sz="1800" b="1" dirty="0">
                <a:solidFill>
                  <a:srgbClr val="0432FF"/>
                </a:solidFill>
              </a:rPr>
              <a:t>minimum clock period </a:t>
            </a:r>
            <a:r>
              <a:rPr lang="en-US" sz="1800" dirty="0"/>
              <a:t>(i.e., </a:t>
            </a:r>
            <a:r>
              <a:rPr lang="en-US" sz="1800" b="1" dirty="0">
                <a:solidFill>
                  <a:srgbClr val="0432FF"/>
                </a:solidFill>
              </a:rPr>
              <a:t>max operating frequency</a:t>
            </a:r>
            <a:r>
              <a:rPr lang="en-US" sz="1800" dirty="0"/>
              <a:t>)</a:t>
            </a:r>
          </a:p>
          <a:p>
            <a:pPr lvl="1"/>
            <a:r>
              <a:rPr lang="en-US" sz="1800" dirty="0"/>
              <a:t>If the critical path is too </a:t>
            </a:r>
            <a:r>
              <a:rPr lang="en-US" sz="1800" b="1" dirty="0">
                <a:solidFill>
                  <a:srgbClr val="FF0000"/>
                </a:solidFill>
              </a:rPr>
              <a:t>long</a:t>
            </a:r>
            <a:r>
              <a:rPr lang="en-US" sz="1800" dirty="0"/>
              <a:t>, the design will run </a:t>
            </a:r>
            <a:r>
              <a:rPr lang="en-US" sz="1800" b="1" dirty="0">
                <a:solidFill>
                  <a:srgbClr val="FF0000"/>
                </a:solidFill>
              </a:rPr>
              <a:t>slowly</a:t>
            </a:r>
          </a:p>
          <a:p>
            <a:pPr lvl="1"/>
            <a:r>
              <a:rPr lang="en-US" sz="1800" dirty="0"/>
              <a:t>If critical path is too </a:t>
            </a:r>
            <a:r>
              <a:rPr lang="en-US" sz="1800" b="1" dirty="0">
                <a:solidFill>
                  <a:srgbClr val="FF0000"/>
                </a:solidFill>
              </a:rPr>
              <a:t>short</a:t>
            </a:r>
            <a:r>
              <a:rPr lang="en-US" sz="1800" dirty="0"/>
              <a:t>, each cycle will do very </a:t>
            </a:r>
            <a:r>
              <a:rPr lang="en-US" sz="1800" b="1" dirty="0">
                <a:solidFill>
                  <a:srgbClr val="FF0000"/>
                </a:solidFill>
              </a:rPr>
              <a:t>little useful work</a:t>
            </a:r>
          </a:p>
          <a:p>
            <a:pPr lvl="2"/>
            <a:r>
              <a:rPr lang="en-US" sz="1600" dirty="0"/>
              <a:t>i.e., most of the cycle will be </a:t>
            </a:r>
            <a:r>
              <a:rPr lang="en-US" sz="1600" b="1" dirty="0">
                <a:solidFill>
                  <a:srgbClr val="FF0000"/>
                </a:solidFill>
              </a:rPr>
              <a:t>wasted</a:t>
            </a:r>
            <a:r>
              <a:rPr lang="en-US" sz="1600" dirty="0"/>
              <a:t> in sequencing overhead</a:t>
            </a:r>
          </a:p>
          <a:p>
            <a:pPr lvl="1"/>
            <a:endParaRPr lang="en-US" sz="1800" dirty="0"/>
          </a:p>
        </p:txBody>
      </p:sp>
      <p:sp>
        <p:nvSpPr>
          <p:cNvPr id="38915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72592" y="1066798"/>
            <a:ext cx="4191000" cy="239408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033346" y="3741537"/>
            <a:ext cx="3581400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latin typeface="Calibri" pitchFamily="34" charset="0"/>
              </a:rPr>
              <a:t>T</a:t>
            </a:r>
            <a:r>
              <a:rPr lang="en-US" sz="2800" b="1" baseline="-25000" dirty="0">
                <a:latin typeface="Calibri" pitchFamily="34" charset="0"/>
              </a:rPr>
              <a:t>c</a:t>
            </a:r>
            <a:r>
              <a:rPr lang="en-US" sz="2800" b="1" dirty="0">
                <a:latin typeface="Calibri" pitchFamily="34" charset="0"/>
              </a:rPr>
              <a:t> &gt; </a:t>
            </a:r>
            <a:r>
              <a:rPr lang="en-US" sz="2800" b="1" dirty="0" err="1">
                <a:latin typeface="Calibri" pitchFamily="34" charset="0"/>
              </a:rPr>
              <a:t>t</a:t>
            </a:r>
            <a:r>
              <a:rPr lang="en-US" sz="2800" b="1" baseline="-25000" dirty="0" err="1">
                <a:latin typeface="Calibri" pitchFamily="34" charset="0"/>
              </a:rPr>
              <a:t>pcq</a:t>
            </a:r>
            <a:r>
              <a:rPr lang="en-US" sz="2800" b="1" dirty="0">
                <a:latin typeface="Calibri" pitchFamily="34" charset="0"/>
              </a:rPr>
              <a:t> + </a:t>
            </a:r>
            <a:r>
              <a:rPr lang="en-US" sz="2800" b="1" dirty="0" err="1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0432FF"/>
                </a:solidFill>
                <a:latin typeface="Calibri" pitchFamily="34" charset="0"/>
              </a:rPr>
              <a:t>pd</a:t>
            </a:r>
            <a:r>
              <a:rPr lang="en-US" sz="2800" b="1" dirty="0">
                <a:latin typeface="Calibri" pitchFamily="34" charset="0"/>
              </a:rPr>
              <a:t> + </a:t>
            </a:r>
            <a:r>
              <a:rPr lang="en-US" sz="2800" b="1" dirty="0" err="1">
                <a:latin typeface="Calibri" pitchFamily="34" charset="0"/>
              </a:rPr>
              <a:t>t</a:t>
            </a:r>
            <a:r>
              <a:rPr lang="en-US" sz="2800" b="1" baseline="-25000" dirty="0" err="1">
                <a:latin typeface="Calibri" pitchFamily="34" charset="0"/>
              </a:rPr>
              <a:t>setup</a:t>
            </a:r>
            <a:endParaRPr lang="en-US" sz="2800" b="1" baseline="-25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5635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 uiExpand="1" build="p" bldLvl="2"/>
      <p:bldP spid="1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Hold Time Constraint</a:t>
            </a:r>
          </a:p>
        </p:txBody>
      </p:sp>
      <p:sp>
        <p:nvSpPr>
          <p:cNvPr id="38917" name="Rectangle 4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997527"/>
            <a:ext cx="8763000" cy="5193723"/>
          </a:xfrm>
        </p:spPr>
        <p:txBody>
          <a:bodyPr/>
          <a:lstStyle/>
          <a:p>
            <a:r>
              <a:rPr lang="en-US" sz="2000" b="1" dirty="0">
                <a:solidFill>
                  <a:srgbClr val="008000"/>
                </a:solidFill>
              </a:rPr>
              <a:t>Safe timing </a:t>
            </a:r>
            <a:r>
              <a:rPr lang="en-US" sz="2000" dirty="0"/>
              <a:t>depends on the </a:t>
            </a:r>
            <a:r>
              <a:rPr lang="en-US" sz="2000" b="1" dirty="0"/>
              <a:t>minimum</a:t>
            </a:r>
            <a:r>
              <a:rPr lang="en-US" sz="2000" dirty="0"/>
              <a:t> delay from R1 to R2</a:t>
            </a:r>
          </a:p>
          <a:p>
            <a:r>
              <a:rPr lang="en-US" sz="2000" b="1" dirty="0">
                <a:solidFill>
                  <a:srgbClr val="0432FF"/>
                </a:solidFill>
              </a:rPr>
              <a:t>D2 </a:t>
            </a:r>
            <a:r>
              <a:rPr lang="en-US" sz="2000" dirty="0"/>
              <a:t>(i.e., R2 input) must be stable for at least </a:t>
            </a:r>
            <a:r>
              <a:rPr lang="en-US" sz="2000" b="1" i="1" dirty="0" err="1">
                <a:solidFill>
                  <a:srgbClr val="0432FF"/>
                </a:solidFill>
              </a:rPr>
              <a:t>t</a:t>
            </a:r>
            <a:r>
              <a:rPr lang="en-US" sz="2000" b="1" baseline="-25000" dirty="0" err="1">
                <a:solidFill>
                  <a:srgbClr val="0432FF"/>
                </a:solidFill>
              </a:rPr>
              <a:t>hold</a:t>
            </a:r>
            <a:r>
              <a:rPr lang="en-US" sz="2000" b="1" dirty="0">
                <a:solidFill>
                  <a:srgbClr val="0432FF"/>
                </a:solidFill>
              </a:rPr>
              <a:t> after </a:t>
            </a:r>
            <a:r>
              <a:rPr lang="en-US" sz="2000" dirty="0"/>
              <a:t>the clock edge</a:t>
            </a:r>
          </a:p>
        </p:txBody>
      </p:sp>
      <p:sp>
        <p:nvSpPr>
          <p:cNvPr id="38915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2" name="Object 1"/>
          <p:cNvGraphicFramePr>
            <a:graphicFrameLocks noGrp="1"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951912320"/>
              </p:ext>
            </p:extLst>
          </p:nvPr>
        </p:nvGraphicFramePr>
        <p:xfrm>
          <a:off x="604731" y="2438400"/>
          <a:ext cx="4119669" cy="3965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6" name="VISIO" r:id="rId8" imgW="1952450" imgH="1879176" progId="Visio.Drawing.6">
                  <p:embed/>
                </p:oleObj>
              </mc:Choice>
              <mc:Fallback>
                <p:oleObj name="VISIO" r:id="rId8" imgW="1952450" imgH="1879176" progId="Visio.Drawing.6">
                  <p:embed/>
                  <p:pic>
                    <p:nvPicPr>
                      <p:cNvPr id="2" name="Object 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731" y="2438400"/>
                        <a:ext cx="4119669" cy="39650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334000" y="2822061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FF0000"/>
                </a:solidFill>
                <a:latin typeface="Calibri" pitchFamily="34" charset="0"/>
              </a:rPr>
              <a:t>ccq</a:t>
            </a:r>
            <a:endParaRPr lang="de-CH" sz="2800" b="1" baseline="-25000" dirty="0">
              <a:solidFill>
                <a:srgbClr val="0432FF"/>
              </a:solidFill>
              <a:latin typeface="Calibri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3900" y="2499547"/>
            <a:ext cx="4038600" cy="1417319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FE58116C-3F19-4080-B9BB-94D7CB079D97}"/>
              </a:ext>
            </a:extLst>
          </p:cNvPr>
          <p:cNvGrpSpPr/>
          <p:nvPr/>
        </p:nvGrpSpPr>
        <p:grpSpPr>
          <a:xfrm>
            <a:off x="1600200" y="1855091"/>
            <a:ext cx="2667000" cy="1622850"/>
            <a:chOff x="1600200" y="1855091"/>
            <a:chExt cx="2667000" cy="162285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DFD03C0-7FF6-4E4F-AA30-9FFEAD0FBB2D}"/>
                </a:ext>
              </a:extLst>
            </p:cNvPr>
            <p:cNvSpPr txBox="1"/>
            <p:nvPr/>
          </p:nvSpPr>
          <p:spPr>
            <a:xfrm>
              <a:off x="1600200" y="1855091"/>
              <a:ext cx="2667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i="1" dirty="0">
                  <a:solidFill>
                    <a:srgbClr val="FF0000"/>
                  </a:solidFill>
                  <a:latin typeface="Calibri" pitchFamily="34" charset="0"/>
                </a:rPr>
                <a:t>Must not change until </a:t>
              </a:r>
              <a:r>
                <a:rPr lang="en-US" sz="2000" b="1" i="1" dirty="0" err="1">
                  <a:solidFill>
                    <a:srgbClr val="FF0000"/>
                  </a:solidFill>
                  <a:latin typeface="Calibri" pitchFamily="34" charset="0"/>
                </a:rPr>
                <a:t>t</a:t>
              </a:r>
              <a:r>
                <a:rPr lang="en-US" sz="2000" b="1" i="1" baseline="-25000" dirty="0" err="1">
                  <a:solidFill>
                    <a:srgbClr val="FF0000"/>
                  </a:solidFill>
                  <a:latin typeface="Calibri" pitchFamily="34" charset="0"/>
                </a:rPr>
                <a:t>hold</a:t>
              </a:r>
              <a:r>
                <a:rPr lang="en-US" sz="2000" b="1" i="1" baseline="-25000" dirty="0">
                  <a:solidFill>
                    <a:srgbClr val="FF0000"/>
                  </a:solidFill>
                  <a:latin typeface="Calibri" pitchFamily="34" charset="0"/>
                </a:rPr>
                <a:t> </a:t>
              </a:r>
              <a:r>
                <a:rPr lang="en-US" sz="2000" b="1" i="1" dirty="0">
                  <a:solidFill>
                    <a:srgbClr val="FF0000"/>
                  </a:solidFill>
                  <a:latin typeface="Calibri" pitchFamily="34" charset="0"/>
                </a:rPr>
                <a:t>after the clock</a:t>
              </a:r>
              <a:endParaRPr lang="de-CH" sz="2000" b="1" i="1" dirty="0">
                <a:solidFill>
                  <a:srgbClr val="0432FF"/>
                </a:solidFill>
                <a:latin typeface="Calibri" pitchFamily="34" charset="0"/>
              </a:endParaRPr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CD7FCDC-45AD-4163-AA40-B6FF3597E3F5}"/>
                </a:ext>
              </a:extLst>
            </p:cNvPr>
            <p:cNvSpPr/>
            <p:nvPr/>
          </p:nvSpPr>
          <p:spPr bwMode="auto">
            <a:xfrm>
              <a:off x="3657600" y="2919795"/>
              <a:ext cx="533400" cy="558146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931313CC-57E8-40C0-B2AA-90EE54506E16}"/>
                </a:ext>
              </a:extLst>
            </p:cNvPr>
            <p:cNvCxnSpPr>
              <a:cxnSpLocks/>
              <a:stCxn id="11" idx="2"/>
              <a:endCxn id="4" idx="1"/>
            </p:cNvCxnSpPr>
            <p:nvPr/>
          </p:nvCxnSpPr>
          <p:spPr bwMode="auto">
            <a:xfrm>
              <a:off x="2933700" y="2562977"/>
              <a:ext cx="802015" cy="438557"/>
            </a:xfrm>
            <a:prstGeom prst="straightConnector1">
              <a:avLst/>
            </a:prstGeom>
            <a:solidFill>
              <a:srgbClr val="C0C0C0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17" name="Rounded Rectangle 8">
            <a:extLst>
              <a:ext uri="{FF2B5EF4-FFF2-40B4-BE49-F238E27FC236}">
                <a16:creationId xmlns:a16="http://schemas.microsoft.com/office/drawing/2014/main" id="{560B5B2D-1E50-47A5-90A9-C507310A3087}"/>
              </a:ext>
            </a:extLst>
          </p:cNvPr>
          <p:cNvSpPr/>
          <p:nvPr/>
        </p:nvSpPr>
        <p:spPr bwMode="auto">
          <a:xfrm>
            <a:off x="1371601" y="3937000"/>
            <a:ext cx="381000" cy="2393950"/>
          </a:xfrm>
          <a:prstGeom prst="round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9B489E06-9BC6-4936-B1AC-A70604DB6B08}"/>
              </a:ext>
            </a:extLst>
          </p:cNvPr>
          <p:cNvSpPr/>
          <p:nvPr/>
        </p:nvSpPr>
        <p:spPr bwMode="auto">
          <a:xfrm flipH="1" flipV="1">
            <a:off x="1243013" y="2499545"/>
            <a:ext cx="1119187" cy="772291"/>
          </a:xfrm>
          <a:prstGeom prst="arc">
            <a:avLst>
              <a:gd name="adj1" fmla="val 15199226"/>
              <a:gd name="adj2" fmla="val 0"/>
            </a:avLst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478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 build="p"/>
      <p:bldP spid="8" grpId="0"/>
      <p:bldP spid="17" grpId="0" animBg="1"/>
      <p:bldP spid="1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Hold Time Constraint</a:t>
            </a:r>
          </a:p>
        </p:txBody>
      </p:sp>
      <p:sp>
        <p:nvSpPr>
          <p:cNvPr id="38915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2" name="Object 1"/>
          <p:cNvGraphicFramePr>
            <a:graphicFrameLocks noGrp="1" noChangeAspect="1"/>
          </p:cNvGraphicFramePr>
          <p:nvPr>
            <p:custDataLst>
              <p:tags r:id="rId4"/>
            </p:custDataLst>
            <p:extLst/>
          </p:nvPr>
        </p:nvGraphicFramePr>
        <p:xfrm>
          <a:off x="604731" y="2438400"/>
          <a:ext cx="4119669" cy="3965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0" name="VISIO" r:id="rId8" imgW="1952450" imgH="1879176" progId="Visio.Drawing.6">
                  <p:embed/>
                </p:oleObj>
              </mc:Choice>
              <mc:Fallback>
                <p:oleObj name="VISIO" r:id="rId8" imgW="1952450" imgH="1879176" progId="Visio.Drawing.6">
                  <p:embed/>
                  <p:pic>
                    <p:nvPicPr>
                      <p:cNvPr id="2" name="Object 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731" y="2438400"/>
                        <a:ext cx="4119669" cy="39650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334000" y="2822061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0432FF"/>
                </a:solidFill>
                <a:latin typeface="Calibri" pitchFamily="34" charset="0"/>
              </a:rPr>
              <a:t>ccq</a:t>
            </a: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 + </a:t>
            </a:r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FF0000"/>
                </a:solidFill>
                <a:latin typeface="Calibri" pitchFamily="34" charset="0"/>
              </a:rPr>
              <a:t>cd</a:t>
            </a:r>
            <a:endParaRPr lang="de-CH" sz="2800" b="1" baseline="-250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idx="1"/>
            <p:custDataLst>
              <p:tags r:id="rId5"/>
            </p:custDataLst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sz="2000" b="1" dirty="0">
                <a:solidFill>
                  <a:srgbClr val="008000"/>
                </a:solidFill>
              </a:rPr>
              <a:t>Safe timing </a:t>
            </a:r>
            <a:r>
              <a:rPr lang="en-US" sz="2000" dirty="0"/>
              <a:t>depends on the </a:t>
            </a:r>
            <a:r>
              <a:rPr lang="en-US" sz="2000" b="1" dirty="0"/>
              <a:t>minimum</a:t>
            </a:r>
            <a:r>
              <a:rPr lang="en-US" sz="2000" dirty="0"/>
              <a:t> delay from R1 to R2</a:t>
            </a:r>
          </a:p>
          <a:p>
            <a:r>
              <a:rPr lang="en-US" sz="2000" b="1" dirty="0">
                <a:solidFill>
                  <a:srgbClr val="0432FF"/>
                </a:solidFill>
              </a:rPr>
              <a:t>D2 </a:t>
            </a:r>
            <a:r>
              <a:rPr lang="en-US" sz="2000" dirty="0"/>
              <a:t>(i.e., R2 input) must be stable for at least </a:t>
            </a:r>
            <a:r>
              <a:rPr lang="en-US" sz="2000" b="1" i="1" dirty="0" err="1">
                <a:solidFill>
                  <a:srgbClr val="0432FF"/>
                </a:solidFill>
              </a:rPr>
              <a:t>t</a:t>
            </a:r>
            <a:r>
              <a:rPr lang="en-US" sz="2000" b="1" baseline="-25000" dirty="0" err="1">
                <a:solidFill>
                  <a:srgbClr val="0432FF"/>
                </a:solidFill>
              </a:rPr>
              <a:t>hold</a:t>
            </a:r>
            <a:r>
              <a:rPr lang="en-US" sz="2000" b="1" dirty="0">
                <a:solidFill>
                  <a:srgbClr val="0432FF"/>
                </a:solidFill>
              </a:rPr>
              <a:t> after </a:t>
            </a:r>
            <a:r>
              <a:rPr lang="en-US" sz="2000" dirty="0"/>
              <a:t>the clock edge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3900" y="2499547"/>
            <a:ext cx="4038600" cy="1417319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 bwMode="auto">
          <a:xfrm>
            <a:off x="1676400" y="3937000"/>
            <a:ext cx="690563" cy="2393950"/>
          </a:xfrm>
          <a:prstGeom prst="round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1863725" y="3253750"/>
            <a:ext cx="1844675" cy="0"/>
          </a:xfrm>
          <a:prstGeom prst="straightConnector1">
            <a:avLst/>
          </a:prstGeom>
          <a:solidFill>
            <a:srgbClr val="C0C0C0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975121162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Hold Time Constraint</a:t>
            </a:r>
          </a:p>
        </p:txBody>
      </p:sp>
      <p:sp>
        <p:nvSpPr>
          <p:cNvPr id="38915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2" name="Object 1"/>
          <p:cNvGraphicFramePr>
            <a:graphicFrameLocks noGrp="1" noChangeAspect="1"/>
          </p:cNvGraphicFramePr>
          <p:nvPr>
            <p:custDataLst>
              <p:tags r:id="rId4"/>
            </p:custDataLst>
            <p:extLst/>
          </p:nvPr>
        </p:nvGraphicFramePr>
        <p:xfrm>
          <a:off x="604731" y="2438400"/>
          <a:ext cx="4119669" cy="3965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4" name="VISIO" r:id="rId8" imgW="1952450" imgH="1879176" progId="Visio.Drawing.6">
                  <p:embed/>
                </p:oleObj>
              </mc:Choice>
              <mc:Fallback>
                <p:oleObj name="VISIO" r:id="rId8" imgW="1952450" imgH="1879176" progId="Visio.Drawing.6">
                  <p:embed/>
                  <p:pic>
                    <p:nvPicPr>
                      <p:cNvPr id="2" name="Object 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731" y="2438400"/>
                        <a:ext cx="4119669" cy="39650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idx="1"/>
            <p:custDataLst>
              <p:tags r:id="rId5"/>
            </p:custDataLst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sz="2000" b="1" dirty="0">
                <a:solidFill>
                  <a:srgbClr val="008000"/>
                </a:solidFill>
              </a:rPr>
              <a:t>Safe timing </a:t>
            </a:r>
            <a:r>
              <a:rPr lang="en-US" sz="2000" dirty="0"/>
              <a:t>depends on the </a:t>
            </a:r>
            <a:r>
              <a:rPr lang="en-US" sz="2000" b="1" dirty="0"/>
              <a:t>minimum</a:t>
            </a:r>
            <a:r>
              <a:rPr lang="en-US" sz="2000" dirty="0"/>
              <a:t> delay from R1 to R2</a:t>
            </a:r>
          </a:p>
          <a:p>
            <a:r>
              <a:rPr lang="en-US" sz="2000" b="1" dirty="0">
                <a:solidFill>
                  <a:srgbClr val="0432FF"/>
                </a:solidFill>
              </a:rPr>
              <a:t>D2 </a:t>
            </a:r>
            <a:r>
              <a:rPr lang="en-US" sz="2000" dirty="0"/>
              <a:t>(i.e., R2 input) must be stable for at least </a:t>
            </a:r>
            <a:r>
              <a:rPr lang="en-US" sz="2000" b="1" i="1" dirty="0" err="1">
                <a:solidFill>
                  <a:srgbClr val="0432FF"/>
                </a:solidFill>
              </a:rPr>
              <a:t>t</a:t>
            </a:r>
            <a:r>
              <a:rPr lang="en-US" sz="2000" b="1" baseline="-25000" dirty="0" err="1">
                <a:solidFill>
                  <a:srgbClr val="0432FF"/>
                </a:solidFill>
              </a:rPr>
              <a:t>hold</a:t>
            </a:r>
            <a:r>
              <a:rPr lang="en-US" sz="2000" b="1" dirty="0">
                <a:solidFill>
                  <a:srgbClr val="0432FF"/>
                </a:solidFill>
              </a:rPr>
              <a:t> after </a:t>
            </a:r>
            <a:r>
              <a:rPr lang="en-US" sz="2000" dirty="0"/>
              <a:t>the clock edge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3900" y="2499547"/>
            <a:ext cx="4038600" cy="141731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613D07C-64FD-41E3-949E-4740239B236C}"/>
              </a:ext>
            </a:extLst>
          </p:cNvPr>
          <p:cNvSpPr txBox="1"/>
          <p:nvPr/>
        </p:nvSpPr>
        <p:spPr>
          <a:xfrm>
            <a:off x="5334000" y="2822061"/>
            <a:ext cx="3048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0432FF"/>
                </a:solidFill>
                <a:latin typeface="Calibri" pitchFamily="34" charset="0"/>
              </a:rPr>
              <a:t>ccq</a:t>
            </a: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 + </a:t>
            </a:r>
            <a:r>
              <a:rPr lang="en-US" sz="2800" b="1" dirty="0" err="1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0432FF"/>
                </a:solidFill>
                <a:latin typeface="Calibri" pitchFamily="34" charset="0"/>
              </a:rPr>
              <a:t>cd</a:t>
            </a: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&gt;</a:t>
            </a: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FF0000"/>
                </a:solidFill>
                <a:latin typeface="Calibri" pitchFamily="34" charset="0"/>
              </a:rPr>
              <a:t>hold</a:t>
            </a:r>
            <a:endParaRPr lang="de-CH" sz="2800" b="1" baseline="-25000" dirty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	</a:t>
            </a:r>
            <a:endParaRPr lang="de-CH" sz="2800" b="1" baseline="-25000" dirty="0">
              <a:solidFill>
                <a:srgbClr val="0432FF"/>
              </a:solidFill>
              <a:latin typeface="Calibri" pitchFamily="34" charset="0"/>
            </a:endParaRPr>
          </a:p>
        </p:txBody>
      </p:sp>
      <p:sp>
        <p:nvSpPr>
          <p:cNvPr id="14" name="Rounded Rectangle 8">
            <a:extLst>
              <a:ext uri="{FF2B5EF4-FFF2-40B4-BE49-F238E27FC236}">
                <a16:creationId xmlns:a16="http://schemas.microsoft.com/office/drawing/2014/main" id="{7B37997B-4D66-48A1-B0F2-5925DA152A16}"/>
              </a:ext>
            </a:extLst>
          </p:cNvPr>
          <p:cNvSpPr/>
          <p:nvPr/>
        </p:nvSpPr>
        <p:spPr bwMode="auto">
          <a:xfrm>
            <a:off x="1371600" y="3937000"/>
            <a:ext cx="995363" cy="2393950"/>
          </a:xfrm>
          <a:prstGeom prst="round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201798"/>
      </p:ext>
    </p:extLst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Hold Time Constraint</a:t>
            </a:r>
          </a:p>
        </p:txBody>
      </p:sp>
      <p:sp>
        <p:nvSpPr>
          <p:cNvPr id="38915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2" name="Object 1"/>
          <p:cNvGraphicFramePr>
            <a:graphicFrameLocks noGrp="1" noChangeAspect="1"/>
          </p:cNvGraphicFramePr>
          <p:nvPr>
            <p:custDataLst>
              <p:tags r:id="rId4"/>
            </p:custDataLst>
            <p:extLst/>
          </p:nvPr>
        </p:nvGraphicFramePr>
        <p:xfrm>
          <a:off x="604731" y="2438400"/>
          <a:ext cx="4119669" cy="3965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8" name="VISIO" r:id="rId8" imgW="1952450" imgH="1879176" progId="Visio.Drawing.6">
                  <p:embed/>
                </p:oleObj>
              </mc:Choice>
              <mc:Fallback>
                <p:oleObj name="VISIO" r:id="rId8" imgW="1952450" imgH="1879176" progId="Visio.Drawing.6">
                  <p:embed/>
                  <p:pic>
                    <p:nvPicPr>
                      <p:cNvPr id="2" name="Object 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731" y="2438400"/>
                        <a:ext cx="4119669" cy="39650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334000" y="2822061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latin typeface="Calibri" pitchFamily="34" charset="0"/>
              </a:rPr>
              <a:t>t</a:t>
            </a:r>
            <a:r>
              <a:rPr lang="en-US" sz="2800" b="1" baseline="-25000" dirty="0" err="1">
                <a:latin typeface="Calibri" pitchFamily="34" charset="0"/>
              </a:rPr>
              <a:t>ccq</a:t>
            </a:r>
            <a:r>
              <a:rPr lang="en-US" sz="2800" b="1" dirty="0">
                <a:latin typeface="Calibri" pitchFamily="34" charset="0"/>
              </a:rPr>
              <a:t> + </a:t>
            </a:r>
            <a:r>
              <a:rPr lang="en-US" sz="2800" b="1" dirty="0" err="1">
                <a:latin typeface="Calibri" pitchFamily="34" charset="0"/>
              </a:rPr>
              <a:t>t</a:t>
            </a:r>
            <a:r>
              <a:rPr lang="en-US" sz="2800" b="1" baseline="-25000" dirty="0" err="1">
                <a:latin typeface="Calibri" pitchFamily="34" charset="0"/>
              </a:rPr>
              <a:t>cd</a:t>
            </a:r>
            <a:r>
              <a:rPr lang="en-US" sz="2800" b="1" dirty="0">
                <a:latin typeface="Calibri" pitchFamily="34" charset="0"/>
              </a:rPr>
              <a:t> &gt; </a:t>
            </a:r>
            <a:r>
              <a:rPr lang="en-US" sz="2800" b="1" dirty="0" err="1">
                <a:latin typeface="Calibri" pitchFamily="34" charset="0"/>
              </a:rPr>
              <a:t>t</a:t>
            </a:r>
            <a:r>
              <a:rPr lang="en-US" sz="2800" b="1" baseline="-25000" dirty="0" err="1">
                <a:latin typeface="Calibri" pitchFamily="34" charset="0"/>
              </a:rPr>
              <a:t>hold</a:t>
            </a:r>
            <a:endParaRPr lang="de-CH" sz="2800" b="1" baseline="-25000" dirty="0"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67331" y="3655256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0432FF"/>
                </a:solidFill>
                <a:latin typeface="Calibri" pitchFamily="34" charset="0"/>
              </a:rPr>
              <a:t>cd</a:t>
            </a: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 &gt; </a:t>
            </a:r>
            <a:r>
              <a:rPr lang="en-US" sz="2800" b="1" dirty="0" err="1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0432FF"/>
                </a:solidFill>
                <a:latin typeface="Calibri" pitchFamily="34" charset="0"/>
              </a:rPr>
              <a:t>hold</a:t>
            </a: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 - </a:t>
            </a:r>
            <a:r>
              <a:rPr lang="en-US" sz="2800" b="1" dirty="0" err="1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0432FF"/>
                </a:solidFill>
                <a:latin typeface="Calibri" pitchFamily="34" charset="0"/>
              </a:rPr>
              <a:t>ccq</a:t>
            </a:r>
            <a:endParaRPr lang="de-CH" sz="2800" b="1" baseline="-25000" dirty="0">
              <a:solidFill>
                <a:srgbClr val="0432FF"/>
              </a:solidFill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91124" y="4860667"/>
            <a:ext cx="37242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CC9900"/>
              </a:buClr>
              <a:buSzPct val="65000"/>
            </a:pPr>
            <a:r>
              <a:rPr lang="en-US" sz="2000" kern="0" dirty="0">
                <a:latin typeface="Tahoma"/>
                <a:ea typeface="ＭＳ Ｐゴシック" charset="0"/>
              </a:rPr>
              <a:t>We need to have a </a:t>
            </a:r>
            <a:r>
              <a:rPr lang="en-US" sz="2000" b="1" kern="0" dirty="0">
                <a:latin typeface="Tahoma"/>
                <a:ea typeface="ＭＳ Ｐゴシック" charset="0"/>
              </a:rPr>
              <a:t>minimum </a:t>
            </a:r>
            <a:r>
              <a:rPr lang="en-US" sz="2000" kern="0" dirty="0">
                <a:latin typeface="Tahoma"/>
                <a:ea typeface="ＭＳ Ｐゴシック" charset="0"/>
              </a:rPr>
              <a:t>combinational delay!</a:t>
            </a:r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 bwMode="auto">
          <a:xfrm flipH="1" flipV="1">
            <a:off x="6477000" y="4286095"/>
            <a:ext cx="190500" cy="592697"/>
          </a:xfrm>
          <a:prstGeom prst="straightConnector1">
            <a:avLst/>
          </a:prstGeom>
          <a:solidFill>
            <a:srgbClr val="C0C0C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Rectangle 4"/>
          <p:cNvSpPr>
            <a:spLocks noGrp="1" noChangeArrowheads="1"/>
          </p:cNvSpPr>
          <p:nvPr>
            <p:ph idx="1"/>
            <p:custDataLst>
              <p:tags r:id="rId5"/>
            </p:custDataLst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sz="2000" b="1" dirty="0">
                <a:solidFill>
                  <a:srgbClr val="008000"/>
                </a:solidFill>
              </a:rPr>
              <a:t>Safe timing </a:t>
            </a:r>
            <a:r>
              <a:rPr lang="en-US" sz="2000" dirty="0"/>
              <a:t>depends on the </a:t>
            </a:r>
            <a:r>
              <a:rPr lang="en-US" sz="2000" b="1" dirty="0"/>
              <a:t>minimum</a:t>
            </a:r>
            <a:r>
              <a:rPr lang="en-US" sz="2000" dirty="0"/>
              <a:t> delay from R1 to R2</a:t>
            </a:r>
          </a:p>
          <a:p>
            <a:r>
              <a:rPr lang="en-US" sz="2000" b="1" dirty="0">
                <a:solidFill>
                  <a:srgbClr val="0432FF"/>
                </a:solidFill>
              </a:rPr>
              <a:t>D2 </a:t>
            </a:r>
            <a:r>
              <a:rPr lang="en-US" sz="2000" dirty="0"/>
              <a:t>(i.e., R2 input) must be stable for at least </a:t>
            </a:r>
            <a:r>
              <a:rPr lang="en-US" sz="2000" b="1" i="1" dirty="0" err="1">
                <a:solidFill>
                  <a:srgbClr val="0432FF"/>
                </a:solidFill>
              </a:rPr>
              <a:t>t</a:t>
            </a:r>
            <a:r>
              <a:rPr lang="en-US" sz="2000" b="1" baseline="-25000" dirty="0" err="1">
                <a:solidFill>
                  <a:srgbClr val="0432FF"/>
                </a:solidFill>
              </a:rPr>
              <a:t>hold</a:t>
            </a:r>
            <a:r>
              <a:rPr lang="en-US" sz="2000" b="1" dirty="0">
                <a:solidFill>
                  <a:srgbClr val="0432FF"/>
                </a:solidFill>
              </a:rPr>
              <a:t> after </a:t>
            </a:r>
            <a:r>
              <a:rPr lang="en-US" sz="2000" dirty="0"/>
              <a:t>the clock edge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3900" y="2499547"/>
            <a:ext cx="4038600" cy="1417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755376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4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 sz="2000" b="1" dirty="0">
                <a:solidFill>
                  <a:srgbClr val="008000"/>
                </a:solidFill>
              </a:rPr>
              <a:t>Safe timing </a:t>
            </a:r>
            <a:r>
              <a:rPr lang="en-US" sz="2000" dirty="0"/>
              <a:t>depends on the </a:t>
            </a:r>
            <a:r>
              <a:rPr lang="en-US" sz="2000" b="1" dirty="0"/>
              <a:t>minimum</a:t>
            </a:r>
            <a:r>
              <a:rPr lang="en-US" sz="2000" dirty="0"/>
              <a:t> delay from R1 to R2</a:t>
            </a:r>
          </a:p>
          <a:p>
            <a:r>
              <a:rPr lang="en-US" sz="2000" b="1" dirty="0">
                <a:solidFill>
                  <a:srgbClr val="0432FF"/>
                </a:solidFill>
              </a:rPr>
              <a:t>D2 </a:t>
            </a:r>
            <a:r>
              <a:rPr lang="en-US" sz="2000" dirty="0"/>
              <a:t>(i.e., R2 input) must be stable for at least </a:t>
            </a:r>
            <a:r>
              <a:rPr lang="en-US" sz="2000" b="1" i="1" dirty="0" err="1">
                <a:solidFill>
                  <a:srgbClr val="0432FF"/>
                </a:solidFill>
              </a:rPr>
              <a:t>t</a:t>
            </a:r>
            <a:r>
              <a:rPr lang="en-US" sz="2000" b="1" baseline="-25000" dirty="0" err="1">
                <a:solidFill>
                  <a:srgbClr val="0432FF"/>
                </a:solidFill>
              </a:rPr>
              <a:t>hold</a:t>
            </a:r>
            <a:r>
              <a:rPr lang="en-US" sz="2000" b="1" dirty="0">
                <a:solidFill>
                  <a:srgbClr val="0432FF"/>
                </a:solidFill>
              </a:rPr>
              <a:t> after </a:t>
            </a:r>
            <a:r>
              <a:rPr lang="en-US" sz="2000" dirty="0"/>
              <a:t>the clock edge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Hold Time Constraint</a:t>
            </a:r>
          </a:p>
        </p:txBody>
      </p:sp>
      <p:sp>
        <p:nvSpPr>
          <p:cNvPr id="38915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2" name="Object 1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604731" y="2438400"/>
          <a:ext cx="4119669" cy="39650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2" name="VISIO" r:id="rId8" imgW="1952450" imgH="1879176" progId="Visio.Drawing.6">
                  <p:embed/>
                </p:oleObj>
              </mc:Choice>
              <mc:Fallback>
                <p:oleObj name="VISIO" r:id="rId8" imgW="1952450" imgH="1879176" progId="Visio.Drawing.6">
                  <p:embed/>
                  <p:pic>
                    <p:nvPicPr>
                      <p:cNvPr id="2" name="Object 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731" y="2438400"/>
                        <a:ext cx="4119669" cy="396506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25488" y="4696019"/>
            <a:ext cx="37242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CC9900"/>
              </a:buClr>
              <a:buSzPct val="65000"/>
            </a:pPr>
            <a:r>
              <a:rPr lang="en-US" sz="2000" kern="0" dirty="0">
                <a:latin typeface="Tahoma"/>
                <a:ea typeface="ＭＳ Ｐゴシック" charset="0"/>
              </a:rPr>
              <a:t>Does </a:t>
            </a:r>
            <a:r>
              <a:rPr lang="en-US" sz="2000" b="1" kern="0" dirty="0">
                <a:solidFill>
                  <a:srgbClr val="FF0000"/>
                </a:solidFill>
                <a:latin typeface="Tahoma"/>
                <a:ea typeface="ＭＳ Ｐゴシック" charset="0"/>
              </a:rPr>
              <a:t>NOT</a:t>
            </a:r>
            <a:r>
              <a:rPr lang="en-US" sz="2000" kern="0" dirty="0">
                <a:latin typeface="Tahoma"/>
                <a:ea typeface="ＭＳ Ｐゴシック" charset="0"/>
              </a:rPr>
              <a:t> depend on </a:t>
            </a:r>
            <a:r>
              <a:rPr lang="en-US" sz="2000" b="1" i="1" kern="0" dirty="0">
                <a:latin typeface="Tahoma"/>
                <a:ea typeface="ＭＳ Ｐゴシック" charset="0"/>
              </a:rPr>
              <a:t>T</a:t>
            </a:r>
            <a:r>
              <a:rPr lang="en-US" sz="2000" b="1" i="1" kern="0" baseline="-25000" dirty="0">
                <a:latin typeface="Tahoma"/>
                <a:ea typeface="ＭＳ Ｐゴシック" charset="0"/>
              </a:rPr>
              <a:t>c</a:t>
            </a:r>
            <a:r>
              <a:rPr lang="en-US" sz="2000" b="1" i="1" kern="0" dirty="0">
                <a:latin typeface="Tahoma"/>
                <a:ea typeface="ＭＳ Ｐゴシック" charset="0"/>
              </a:rPr>
              <a:t>!</a:t>
            </a:r>
            <a:r>
              <a:rPr lang="en-US" sz="2000" b="1" i="1" kern="0" baseline="-25000" dirty="0">
                <a:latin typeface="Tahoma"/>
                <a:ea typeface="ＭＳ Ｐゴシック" charset="0"/>
              </a:rPr>
              <a:t>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3900" y="2499547"/>
            <a:ext cx="4038600" cy="1417319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 bwMode="auto">
          <a:xfrm>
            <a:off x="5640803" y="3417873"/>
            <a:ext cx="3169822" cy="1155418"/>
          </a:xfrm>
          <a:prstGeom prst="ellipse">
            <a:avLst/>
          </a:prstGeom>
          <a:noFill/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B9AA27-B5CE-42E6-99D4-18F74D934DFE}"/>
              </a:ext>
            </a:extLst>
          </p:cNvPr>
          <p:cNvSpPr txBox="1"/>
          <p:nvPr/>
        </p:nvSpPr>
        <p:spPr>
          <a:xfrm>
            <a:off x="5334000" y="2822061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latin typeface="Calibri" pitchFamily="34" charset="0"/>
              </a:rPr>
              <a:t>t</a:t>
            </a:r>
            <a:r>
              <a:rPr lang="en-US" sz="2800" b="1" baseline="-25000" dirty="0" err="1">
                <a:latin typeface="Calibri" pitchFamily="34" charset="0"/>
              </a:rPr>
              <a:t>ccq</a:t>
            </a:r>
            <a:r>
              <a:rPr lang="en-US" sz="2800" b="1" dirty="0">
                <a:latin typeface="Calibri" pitchFamily="34" charset="0"/>
              </a:rPr>
              <a:t> + </a:t>
            </a:r>
            <a:r>
              <a:rPr lang="en-US" sz="2800" b="1" dirty="0" err="1">
                <a:latin typeface="Calibri" pitchFamily="34" charset="0"/>
              </a:rPr>
              <a:t>t</a:t>
            </a:r>
            <a:r>
              <a:rPr lang="en-US" sz="2800" b="1" baseline="-25000" dirty="0" err="1">
                <a:latin typeface="Calibri" pitchFamily="34" charset="0"/>
              </a:rPr>
              <a:t>cd</a:t>
            </a:r>
            <a:r>
              <a:rPr lang="en-US" sz="2800" b="1" dirty="0">
                <a:latin typeface="Calibri" pitchFamily="34" charset="0"/>
              </a:rPr>
              <a:t> &gt; </a:t>
            </a:r>
            <a:r>
              <a:rPr lang="en-US" sz="2800" b="1" dirty="0" err="1">
                <a:latin typeface="Calibri" pitchFamily="34" charset="0"/>
              </a:rPr>
              <a:t>t</a:t>
            </a:r>
            <a:r>
              <a:rPr lang="en-US" sz="2800" b="1" baseline="-25000" dirty="0" err="1">
                <a:latin typeface="Calibri" pitchFamily="34" charset="0"/>
              </a:rPr>
              <a:t>hold</a:t>
            </a:r>
            <a:endParaRPr lang="de-CH" sz="2800" b="1" baseline="-25000" dirty="0">
              <a:latin typeface="Calibri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BE294A3-6BD6-4859-85DE-40BE1EE7918D}"/>
              </a:ext>
            </a:extLst>
          </p:cNvPr>
          <p:cNvSpPr txBox="1"/>
          <p:nvPr/>
        </p:nvSpPr>
        <p:spPr>
          <a:xfrm>
            <a:off x="6167331" y="3655256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0432FF"/>
                </a:solidFill>
                <a:latin typeface="Calibri" pitchFamily="34" charset="0"/>
              </a:rPr>
              <a:t>cd</a:t>
            </a: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 &gt; </a:t>
            </a:r>
            <a:r>
              <a:rPr lang="en-US" sz="2800" b="1" dirty="0" err="1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0432FF"/>
                </a:solidFill>
                <a:latin typeface="Calibri" pitchFamily="34" charset="0"/>
              </a:rPr>
              <a:t>hold</a:t>
            </a:r>
            <a:r>
              <a:rPr lang="en-US" sz="2800" b="1" dirty="0">
                <a:solidFill>
                  <a:srgbClr val="0432FF"/>
                </a:solidFill>
                <a:latin typeface="Calibri" pitchFamily="34" charset="0"/>
              </a:rPr>
              <a:t> - </a:t>
            </a:r>
            <a:r>
              <a:rPr lang="en-US" sz="2800" b="1" dirty="0" err="1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0432FF"/>
                </a:solidFill>
                <a:latin typeface="Calibri" pitchFamily="34" charset="0"/>
              </a:rPr>
              <a:t>ccq</a:t>
            </a:r>
            <a:endParaRPr lang="de-CH" sz="2800" b="1" baseline="-25000" dirty="0">
              <a:solidFill>
                <a:srgbClr val="0432FF"/>
              </a:solidFill>
              <a:latin typeface="Calibri" pitchFamily="34" charset="0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1DF0823-3492-4852-AD23-B4F842745B73}"/>
              </a:ext>
            </a:extLst>
          </p:cNvPr>
          <p:cNvCxnSpPr>
            <a:cxnSpLocks/>
          </p:cNvCxnSpPr>
          <p:nvPr/>
        </p:nvCxnSpPr>
        <p:spPr bwMode="auto">
          <a:xfrm>
            <a:off x="7239000" y="5181600"/>
            <a:ext cx="0" cy="381000"/>
          </a:xfrm>
          <a:prstGeom prst="straightConnector1">
            <a:avLst/>
          </a:prstGeom>
          <a:solidFill>
            <a:srgbClr val="C0C0C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9521A0A4-5160-474A-A8A2-017A8F3EB435}"/>
              </a:ext>
            </a:extLst>
          </p:cNvPr>
          <p:cNvSpPr/>
          <p:nvPr/>
        </p:nvSpPr>
        <p:spPr>
          <a:xfrm>
            <a:off x="4724405" y="5613639"/>
            <a:ext cx="450532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CC9900"/>
              </a:buClr>
              <a:buSzPct val="65000"/>
            </a:pPr>
            <a:r>
              <a:rPr lang="en-US" sz="2000" b="1" kern="0" dirty="0">
                <a:solidFill>
                  <a:srgbClr val="FF0000"/>
                </a:solidFill>
                <a:latin typeface="Tahoma"/>
                <a:ea typeface="ＭＳ Ｐゴシック" charset="0"/>
              </a:rPr>
              <a:t>Very hard </a:t>
            </a:r>
            <a:r>
              <a:rPr lang="en-US" sz="2000" kern="0" dirty="0">
                <a:latin typeface="Tahoma"/>
                <a:ea typeface="ＭＳ Ｐゴシック" charset="0"/>
              </a:rPr>
              <a:t>to fix </a:t>
            </a:r>
            <a:r>
              <a:rPr lang="en-US" sz="2000" b="1" kern="0" dirty="0" err="1">
                <a:latin typeface="Tahoma"/>
                <a:ea typeface="ＭＳ Ｐゴシック" charset="0"/>
              </a:rPr>
              <a:t>t</a:t>
            </a:r>
            <a:r>
              <a:rPr lang="en-US" sz="2000" b="1" kern="0" baseline="-25000" dirty="0" err="1">
                <a:latin typeface="Tahoma"/>
                <a:ea typeface="ＭＳ Ｐゴシック" charset="0"/>
              </a:rPr>
              <a:t>hold</a:t>
            </a:r>
            <a:r>
              <a:rPr lang="en-US" sz="2000" b="1" kern="0" dirty="0">
                <a:latin typeface="Tahoma"/>
                <a:ea typeface="ＭＳ Ｐゴシック" charset="0"/>
              </a:rPr>
              <a:t> </a:t>
            </a:r>
            <a:r>
              <a:rPr lang="en-US" sz="2000" kern="0" dirty="0">
                <a:latin typeface="Tahoma"/>
                <a:ea typeface="ＭＳ Ｐゴシック" charset="0"/>
              </a:rPr>
              <a:t>violations after</a:t>
            </a:r>
          </a:p>
          <a:p>
            <a:pPr lvl="0" algn="ctr">
              <a:spcBef>
                <a:spcPct val="20000"/>
              </a:spcBef>
              <a:buClr>
                <a:srgbClr val="CC9900"/>
              </a:buClr>
              <a:buSzPct val="65000"/>
            </a:pPr>
            <a:r>
              <a:rPr lang="en-US" sz="2000" kern="0" dirty="0">
                <a:latin typeface="Tahoma"/>
                <a:ea typeface="ＭＳ Ｐゴシック" charset="0"/>
              </a:rPr>
              <a:t>manufacturing- must modify circuits!</a:t>
            </a:r>
            <a:endParaRPr lang="en-US" sz="2000" b="1" i="1" kern="0" baseline="-25000" dirty="0">
              <a:latin typeface="Tahoma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6425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Sequential Timing Summary</a:t>
            </a:r>
          </a:p>
        </p:txBody>
      </p:sp>
      <p:sp>
        <p:nvSpPr>
          <p:cNvPr id="38915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2" name="Object 1"/>
          <p:cNvGraphicFramePr>
            <a:graphicFrameLocks noGrp="1"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699028243"/>
              </p:ext>
            </p:extLst>
          </p:nvPr>
        </p:nvGraphicFramePr>
        <p:xfrm>
          <a:off x="1192212" y="3370251"/>
          <a:ext cx="3227388" cy="31067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2" name="Visio" r:id="rId8" imgW="1952450" imgH="1879176" progId="Visio.Drawing.11">
                  <p:embed/>
                </p:oleObj>
              </mc:Choice>
              <mc:Fallback>
                <p:oleObj name="Visio" r:id="rId8" imgW="1952450" imgH="1879176" progId="Visio.Drawing.11">
                  <p:embed/>
                  <p:pic>
                    <p:nvPicPr>
                      <p:cNvPr id="2" name="Object 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2212" y="3370251"/>
                        <a:ext cx="3227388" cy="31067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48</a:t>
            </a:fld>
            <a:endParaRPr lang="en-US"/>
          </a:p>
        </p:txBody>
      </p:sp>
      <p:graphicFrame>
        <p:nvGraphicFramePr>
          <p:cNvPr id="17" name="Object 2">
            <a:extLst>
              <a:ext uri="{FF2B5EF4-FFF2-40B4-BE49-F238E27FC236}">
                <a16:creationId xmlns:a16="http://schemas.microsoft.com/office/drawing/2014/main" id="{073D47AC-6F03-4ED2-9F5F-6AB6CFB7FB33}"/>
              </a:ext>
            </a:extLst>
          </p:cNvPr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390921352"/>
              </p:ext>
            </p:extLst>
          </p:nvPr>
        </p:nvGraphicFramePr>
        <p:xfrm>
          <a:off x="4650103" y="3302884"/>
          <a:ext cx="3350897" cy="28311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3" name="VISIO" r:id="rId10" imgW="1952450" imgH="1650194" progId="Visio.Drawing.6">
                  <p:embed/>
                </p:oleObj>
              </mc:Choice>
              <mc:Fallback>
                <p:oleObj name="VISIO" r:id="rId10" imgW="1952450" imgH="1650194" progId="Visio.Drawing.6">
                  <p:embed/>
                  <p:pic>
                    <p:nvPicPr>
                      <p:cNvPr id="17" name="Object 2">
                        <a:extLst>
                          <a:ext uri="{FF2B5EF4-FFF2-40B4-BE49-F238E27FC236}">
                            <a16:creationId xmlns:a16="http://schemas.microsoft.com/office/drawing/2014/main" id="{073D47AC-6F03-4ED2-9F5F-6AB6CFB7FB3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0103" y="3302884"/>
                        <a:ext cx="3350897" cy="28311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882D3BF7-7082-4AC9-8575-08126C544175}"/>
              </a:ext>
            </a:extLst>
          </p:cNvPr>
          <p:cNvSpPr/>
          <p:nvPr/>
        </p:nvSpPr>
        <p:spPr bwMode="auto">
          <a:xfrm>
            <a:off x="1447800" y="3370217"/>
            <a:ext cx="6553200" cy="964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6AE8EBE-5322-493E-AFA7-B6C2F6B94E37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41986" y="3200400"/>
            <a:ext cx="3350897" cy="1175974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DC2D311-7483-4B32-B4BE-3EF7288DDC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563529"/>
              </p:ext>
            </p:extLst>
          </p:nvPr>
        </p:nvGraphicFramePr>
        <p:xfrm>
          <a:off x="152400" y="990600"/>
          <a:ext cx="88392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0275">
                  <a:extLst>
                    <a:ext uri="{9D8B030D-6E8A-4147-A177-3AD203B41FA5}">
                      <a16:colId xmlns:a16="http://schemas.microsoft.com/office/drawing/2014/main" val="1659168542"/>
                    </a:ext>
                  </a:extLst>
                </a:gridCol>
                <a:gridCol w="7278925">
                  <a:extLst>
                    <a:ext uri="{9D8B030D-6E8A-4147-A177-3AD203B41FA5}">
                      <a16:colId xmlns:a16="http://schemas.microsoft.com/office/drawing/2014/main" val="3626977553"/>
                    </a:ext>
                  </a:extLst>
                </a:gridCol>
              </a:tblGrid>
              <a:tr h="15979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t</a:t>
                      </a:r>
                      <a:r>
                        <a:rPr kumimoji="0" lang="en-US" sz="2000" b="1" i="0" u="none" strike="noStrike" kern="1200" cap="none" spc="0" normalizeH="0" baseline="-2500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ccq</a:t>
                      </a: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 </a:t>
                      </a: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/</a:t>
                      </a: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</a:rPr>
                        <a:t> </a:t>
                      </a:r>
                      <a:r>
                        <a:rPr kumimoji="0" lang="en-US" sz="20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</a:rPr>
                        <a:t>t</a:t>
                      </a:r>
                      <a:r>
                        <a:rPr kumimoji="0" lang="en-US" sz="2000" b="1" i="0" u="none" strike="noStrike" kern="1200" cap="none" spc="0" normalizeH="0" baseline="-2500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</a:rPr>
                        <a:t>pcq</a:t>
                      </a:r>
                      <a:endParaRPr kumimoji="0" lang="en-US" sz="2000" b="1" i="0" u="none" strike="noStrike" kern="1200" cap="none" spc="0" normalizeH="0" baseline="-2500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clock-to-q</a:t>
                      </a: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 delay (contamination/propagation)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622375"/>
                  </a:ext>
                </a:extLst>
              </a:tr>
              <a:tr h="118711">
                <a:tc>
                  <a:txBody>
                    <a:bodyPr/>
                    <a:lstStyle/>
                    <a:p>
                      <a:r>
                        <a:rPr kumimoji="0" lang="en-US" sz="20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t</a:t>
                      </a:r>
                      <a:r>
                        <a:rPr kumimoji="0" lang="en-US" sz="2000" b="1" i="0" u="none" strike="noStrike" kern="1200" cap="none" spc="0" normalizeH="0" baseline="-2500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cd</a:t>
                      </a: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 </a:t>
                      </a: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/</a:t>
                      </a: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 </a:t>
                      </a:r>
                      <a:r>
                        <a:rPr kumimoji="0" lang="en-US" sz="20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t</a:t>
                      </a:r>
                      <a:r>
                        <a:rPr kumimoji="0" lang="en-US" sz="2000" b="1" i="0" u="none" strike="noStrike" kern="1200" cap="none" spc="0" normalizeH="0" baseline="-2500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pd</a:t>
                      </a:r>
                      <a:r>
                        <a:rPr kumimoji="0" lang="en-US" sz="2000" b="1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 </a:t>
                      </a:r>
                      <a:endParaRPr lang="en-US" sz="16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combinational logic</a:t>
                      </a: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 delay (contamination/propagation)</a:t>
                      </a:r>
                      <a:endParaRPr kumimoji="0" lang="en-US" sz="2000" b="0" i="0" u="none" strike="noStrike" kern="1200" cap="none" spc="0" normalizeH="0" baseline="-2500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itchFamily="34" charset="0"/>
                        <a:ea typeface="MS PGothic" pitchFamily="34" charset="-128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43127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0" lang="en-US" sz="20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t</a:t>
                      </a:r>
                      <a:r>
                        <a:rPr kumimoji="0" lang="en-US" sz="2000" b="1" i="0" u="none" strike="noStrike" kern="1200" cap="none" spc="0" normalizeH="0" baseline="-2500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setup</a:t>
                      </a:r>
                      <a:r>
                        <a:rPr kumimoji="0" lang="en-US" sz="2000" b="1" i="0" u="none" strike="noStrike" kern="1200" cap="none" spc="0" normalizeH="0" baseline="-2500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 </a:t>
                      </a:r>
                      <a:endParaRPr lang="en-US" sz="16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time that </a:t>
                      </a: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FF inputs</a:t>
                      </a: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 must be stable </a:t>
                      </a: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before</a:t>
                      </a: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 next clock edge</a:t>
                      </a:r>
                      <a:endParaRPr kumimoji="0" lang="en-US" sz="20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itchFamily="34" charset="0"/>
                        <a:ea typeface="ＭＳ Ｐゴシック" charset="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514298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0" lang="en-US" sz="20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t</a:t>
                      </a:r>
                      <a:r>
                        <a:rPr kumimoji="0" lang="en-US" sz="2000" b="1" i="0" u="none" strike="noStrike" kern="1200" cap="none" spc="0" normalizeH="0" baseline="-2500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hold</a:t>
                      </a:r>
                      <a:endParaRPr lang="en-US" sz="16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time that </a:t>
                      </a: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FF inputs</a:t>
                      </a: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 must be stable </a:t>
                      </a: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after</a:t>
                      </a: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MS PGothic" pitchFamily="34" charset="-128"/>
                          <a:cs typeface="+mn-cs"/>
                        </a:rPr>
                        <a:t> a clock edge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04622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0" lang="en-US" sz="20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ＭＳ Ｐゴシック" charset="0"/>
                          <a:cs typeface="+mn-cs"/>
                        </a:rPr>
                        <a:t>T</a:t>
                      </a:r>
                      <a:r>
                        <a:rPr kumimoji="0" lang="en-US" sz="2000" b="1" i="0" u="none" strike="noStrike" kern="0" cap="none" spc="0" normalizeH="0" baseline="-2500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ＭＳ Ｐゴシック" charset="0"/>
                          <a:cs typeface="+mn-cs"/>
                        </a:rPr>
                        <a:t>c</a:t>
                      </a:r>
                      <a:r>
                        <a:rPr kumimoji="0" lang="en-US" sz="20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ＭＳ Ｐゴシック" charset="0"/>
                          <a:cs typeface="+mn-cs"/>
                        </a:rPr>
                        <a:t> </a:t>
                      </a:r>
                      <a:endParaRPr lang="en-US" sz="16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ＭＳ Ｐゴシック" charset="0"/>
                          <a:cs typeface="+mn-cs"/>
                        </a:rPr>
                        <a:t>clock period</a:t>
                      </a:r>
                      <a:endParaRPr kumimoji="0" lang="en-US" sz="2000" b="0" i="0" u="none" strike="noStrike" kern="0" cap="none" spc="0" normalizeH="0" baseline="-2500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itchFamily="34" charset="0"/>
                        <a:ea typeface="ＭＳ Ｐゴシック" charset="0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83926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4171076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Example: Timing Analysis</a:t>
            </a:r>
          </a:p>
        </p:txBody>
      </p:sp>
      <p:sp>
        <p:nvSpPr>
          <p:cNvPr id="47111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2282309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graphicFrame>
        <p:nvGraphicFramePr>
          <p:cNvPr id="17" name="Object 2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511704277"/>
              </p:ext>
            </p:extLst>
          </p:nvPr>
        </p:nvGraphicFramePr>
        <p:xfrm>
          <a:off x="1219200" y="901700"/>
          <a:ext cx="4205288" cy="275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2" name="VISIO" r:id="rId13" imgW="2325511" imgH="1524000" progId="Visio.Drawing.6">
                  <p:embed/>
                </p:oleObj>
              </mc:Choice>
              <mc:Fallback>
                <p:oleObj name="VISIO" r:id="rId13" imgW="2325511" imgH="1524000" progId="Visio.Drawing.6">
                  <p:embed/>
                  <p:pic>
                    <p:nvPicPr>
                      <p:cNvPr id="17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901700"/>
                        <a:ext cx="4205288" cy="275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3"/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25869337"/>
              </p:ext>
            </p:extLst>
          </p:nvPr>
        </p:nvGraphicFramePr>
        <p:xfrm>
          <a:off x="6096000" y="3535363"/>
          <a:ext cx="150813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3" name="VISIO" r:id="rId15" imgW="103805" imgH="503760" progId="Visio.Drawing.6">
                  <p:embed/>
                </p:oleObj>
              </mc:Choice>
              <mc:Fallback>
                <p:oleObj name="VISIO" r:id="rId15" imgW="103805" imgH="503760" progId="Visio.Drawing.6">
                  <p:embed/>
                  <p:pic>
                    <p:nvPicPr>
                      <p:cNvPr id="18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535363"/>
                        <a:ext cx="150813" cy="73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4"/>
          <p:cNvGraphicFramePr>
            <a:graphicFrameLocks noChangeAspect="1"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099723860"/>
              </p:ext>
            </p:extLst>
          </p:nvPr>
        </p:nvGraphicFramePr>
        <p:xfrm>
          <a:off x="5715000" y="3276600"/>
          <a:ext cx="4953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4" name="VISIO" r:id="rId17" imgW="256888" imgH="600935" progId="Visio.Drawing.6">
                  <p:embed/>
                </p:oleObj>
              </mc:Choice>
              <mc:Fallback>
                <p:oleObj name="VISIO" r:id="rId17" imgW="256888" imgH="600935" progId="Visio.Drawing.6">
                  <p:embed/>
                  <p:pic>
                    <p:nvPicPr>
                      <p:cNvPr id="19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276600"/>
                        <a:ext cx="4953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2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257800" y="1066800"/>
            <a:ext cx="358140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latin typeface="Calibri" pitchFamily="34" charset="0"/>
              </a:rPr>
              <a:t>Timing Characteristics</a:t>
            </a:r>
          </a:p>
          <a:p>
            <a:pPr>
              <a:spcBef>
                <a:spcPct val="50000"/>
              </a:spcBef>
            </a:pPr>
            <a:r>
              <a:rPr lang="en-US" sz="1800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	= 30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	= 50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r>
              <a:rPr lang="en-US" sz="2000" b="1" dirty="0">
                <a:latin typeface="Calibri" pitchFamily="34" charset="0"/>
              </a:rPr>
              <a:t> 	= 60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	= 70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	= 35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	= 25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143000" y="3733800"/>
            <a:ext cx="3581400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=</a:t>
            </a:r>
          </a:p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=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setup time constraints:</a:t>
            </a: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endParaRPr lang="en-US" sz="2000" b="1" i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  <a:cs typeface="Arial" pitchFamily="34" charset="0"/>
              </a:rPr>
              <a:t>f</a:t>
            </a:r>
            <a:r>
              <a:rPr lang="en-US" sz="2000" b="1" i="1" baseline="-25000" dirty="0" err="1">
                <a:latin typeface="Calibri" pitchFamily="34" charset="0"/>
                <a:cs typeface="Arial" pitchFamily="34" charset="0"/>
              </a:rPr>
              <a:t>max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1/</a:t>
            </a:r>
            <a:r>
              <a:rPr lang="en-US" sz="2000" b="1" i="1" dirty="0">
                <a:latin typeface="Calibri" pitchFamily="34" charset="0"/>
                <a:cs typeface="Arial" pitchFamily="34" charset="0"/>
              </a:rPr>
              <a:t>T</a:t>
            </a:r>
            <a:r>
              <a:rPr lang="en-US" sz="2000" b="1" i="1" baseline="-25000" dirty="0">
                <a:latin typeface="Calibri" pitchFamily="34" charset="0"/>
                <a:cs typeface="Arial" pitchFamily="34" charset="0"/>
              </a:rPr>
              <a:t>c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</a:t>
            </a:r>
          </a:p>
          <a:p>
            <a:pPr>
              <a:spcBef>
                <a:spcPct val="50000"/>
              </a:spcBef>
            </a:pPr>
            <a:endParaRPr lang="en-US" sz="2000" b="1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181600" y="4648200"/>
            <a:ext cx="3581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hold time constraints:</a:t>
            </a: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&gt;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?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</a:rPr>
              <a:t> </a:t>
            </a:r>
            <a:endParaRPr lang="en-US" sz="2000" b="1" dirty="0">
              <a:solidFill>
                <a:srgbClr val="FF3300"/>
              </a:solidFill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924800" cy="1752600"/>
          </a:xfrm>
        </p:spPr>
        <p:txBody>
          <a:bodyPr/>
          <a:lstStyle/>
          <a:p>
            <a:pPr algn="ctr"/>
            <a:r>
              <a:rPr lang="en-US" dirty="0"/>
              <a:t>Tradeoffs in Circuit Design</a:t>
            </a:r>
            <a:endParaRPr lang="de-CH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831295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ct 2">
            <a:extLst>
              <a:ext uri="{FF2B5EF4-FFF2-40B4-BE49-F238E27FC236}">
                <a16:creationId xmlns:a16="http://schemas.microsoft.com/office/drawing/2014/main" id="{B3BE8019-444E-4575-9F43-E1A1F7BBDF79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42983491"/>
              </p:ext>
            </p:extLst>
          </p:nvPr>
        </p:nvGraphicFramePr>
        <p:xfrm>
          <a:off x="1219200" y="901700"/>
          <a:ext cx="4205288" cy="275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6" name="VISIO" r:id="rId13" imgW="2325511" imgH="1524000" progId="Visio.Drawing.6">
                  <p:embed/>
                </p:oleObj>
              </mc:Choice>
              <mc:Fallback>
                <p:oleObj name="VISIO" r:id="rId13" imgW="2325511" imgH="1524000" progId="Visio.Drawing.6">
                  <p:embed/>
                  <p:pic>
                    <p:nvPicPr>
                      <p:cNvPr id="13" name="Object 2">
                        <a:extLst>
                          <a:ext uri="{FF2B5EF4-FFF2-40B4-BE49-F238E27FC236}">
                            <a16:creationId xmlns:a16="http://schemas.microsoft.com/office/drawing/2014/main" id="{B3BE8019-444E-4575-9F43-E1A1F7BBDF7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901700"/>
                        <a:ext cx="4205288" cy="275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08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 dirty="0"/>
              <a:t>Example: Timing Analysis</a:t>
            </a:r>
          </a:p>
        </p:txBody>
      </p:sp>
      <p:sp>
        <p:nvSpPr>
          <p:cNvPr id="47111" name="Rectangle 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1977509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graphicFrame>
        <p:nvGraphicFramePr>
          <p:cNvPr id="18" name="Object 3"/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2625481594"/>
              </p:ext>
            </p:extLst>
          </p:nvPr>
        </p:nvGraphicFramePr>
        <p:xfrm>
          <a:off x="6096000" y="3535363"/>
          <a:ext cx="150813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7" name="VISIO" r:id="rId15" imgW="103805" imgH="503760" progId="Visio.Drawing.6">
                  <p:embed/>
                </p:oleObj>
              </mc:Choice>
              <mc:Fallback>
                <p:oleObj name="VISIO" r:id="rId15" imgW="103805" imgH="503760" progId="Visio.Drawing.6">
                  <p:embed/>
                  <p:pic>
                    <p:nvPicPr>
                      <p:cNvPr id="18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535363"/>
                        <a:ext cx="150813" cy="73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4"/>
          <p:cNvGraphicFramePr>
            <a:graphicFrameLocks noChangeAspect="1"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350269626"/>
              </p:ext>
            </p:extLst>
          </p:nvPr>
        </p:nvGraphicFramePr>
        <p:xfrm>
          <a:off x="5715000" y="3276600"/>
          <a:ext cx="4953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8" name="VISIO" r:id="rId17" imgW="256888" imgH="600935" progId="Visio.Drawing.6">
                  <p:embed/>
                </p:oleObj>
              </mc:Choice>
              <mc:Fallback>
                <p:oleObj name="VISIO" r:id="rId17" imgW="256888" imgH="600935" progId="Visio.Drawing.6">
                  <p:embed/>
                  <p:pic>
                    <p:nvPicPr>
                      <p:cNvPr id="19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276600"/>
                        <a:ext cx="4953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2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257800" y="1066800"/>
            <a:ext cx="358140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latin typeface="Calibri" pitchFamily="34" charset="0"/>
              </a:rPr>
              <a:t>Timing Characteristics</a:t>
            </a:r>
          </a:p>
          <a:p>
            <a:pPr>
              <a:spcBef>
                <a:spcPct val="50000"/>
              </a:spcBef>
            </a:pPr>
            <a:r>
              <a:rPr lang="en-US" sz="1800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	= 30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	= 50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r>
              <a:rPr lang="en-US" sz="2000" b="1" dirty="0">
                <a:latin typeface="Calibri" pitchFamily="34" charset="0"/>
              </a:rPr>
              <a:t> 	= 60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	= 70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	= 35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	= 25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143000" y="3733800"/>
            <a:ext cx="3581400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= 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3 x 35 </a:t>
            </a: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</a:rPr>
              <a:t>ps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= 105 </a:t>
            </a: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</a:rPr>
              <a:t>ps</a:t>
            </a:r>
            <a:endParaRPr lang="en-US" sz="2000" b="1" dirty="0">
              <a:solidFill>
                <a:srgbClr val="FF00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=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setup time constraints:</a:t>
            </a: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endParaRPr lang="en-US" sz="2000" b="1" i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  <a:cs typeface="Arial" pitchFamily="34" charset="0"/>
              </a:rPr>
              <a:t>f</a:t>
            </a:r>
            <a:r>
              <a:rPr lang="en-US" sz="2000" b="1" i="1" baseline="-25000" dirty="0" err="1">
                <a:latin typeface="Calibri" pitchFamily="34" charset="0"/>
                <a:cs typeface="Arial" pitchFamily="34" charset="0"/>
              </a:rPr>
              <a:t>max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1/</a:t>
            </a:r>
            <a:r>
              <a:rPr lang="en-US" sz="2000" b="1" i="1" dirty="0">
                <a:latin typeface="Calibri" pitchFamily="34" charset="0"/>
                <a:cs typeface="Arial" pitchFamily="34" charset="0"/>
              </a:rPr>
              <a:t>T</a:t>
            </a:r>
            <a:r>
              <a:rPr lang="en-US" sz="2000" b="1" i="1" baseline="-25000" dirty="0">
                <a:latin typeface="Calibri" pitchFamily="34" charset="0"/>
                <a:cs typeface="Arial" pitchFamily="34" charset="0"/>
              </a:rPr>
              <a:t>c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</a:t>
            </a:r>
          </a:p>
          <a:p>
            <a:pPr>
              <a:spcBef>
                <a:spcPct val="50000"/>
              </a:spcBef>
            </a:pPr>
            <a:endParaRPr lang="en-US" sz="2000" b="1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5" name="Freeform 4"/>
          <p:cNvSpPr/>
          <p:nvPr/>
        </p:nvSpPr>
        <p:spPr bwMode="auto">
          <a:xfrm>
            <a:off x="1670050" y="1543050"/>
            <a:ext cx="3203575" cy="1781175"/>
          </a:xfrm>
          <a:custGeom>
            <a:avLst/>
            <a:gdLst>
              <a:gd name="connsiteX0" fmla="*/ 0 w 3203575"/>
              <a:gd name="connsiteY0" fmla="*/ 0 h 1781175"/>
              <a:gd name="connsiteX1" fmla="*/ 606425 w 3203575"/>
              <a:gd name="connsiteY1" fmla="*/ 0 h 1781175"/>
              <a:gd name="connsiteX2" fmla="*/ 1139825 w 3203575"/>
              <a:gd name="connsiteY2" fmla="*/ 107950 h 1781175"/>
              <a:gd name="connsiteX3" fmla="*/ 1346200 w 3203575"/>
              <a:gd name="connsiteY3" fmla="*/ 104775 h 1781175"/>
              <a:gd name="connsiteX4" fmla="*/ 1346200 w 3203575"/>
              <a:gd name="connsiteY4" fmla="*/ 1047750 h 1781175"/>
              <a:gd name="connsiteX5" fmla="*/ 1485900 w 3203575"/>
              <a:gd name="connsiteY5" fmla="*/ 1044575 h 1781175"/>
              <a:gd name="connsiteX6" fmla="*/ 1955800 w 3203575"/>
              <a:gd name="connsiteY6" fmla="*/ 1146175 h 1781175"/>
              <a:gd name="connsiteX7" fmla="*/ 2060575 w 3203575"/>
              <a:gd name="connsiteY7" fmla="*/ 1143000 h 1781175"/>
              <a:gd name="connsiteX8" fmla="*/ 2060575 w 3203575"/>
              <a:gd name="connsiteY8" fmla="*/ 1676400 h 1781175"/>
              <a:gd name="connsiteX9" fmla="*/ 2327275 w 3203575"/>
              <a:gd name="connsiteY9" fmla="*/ 1676400 h 1781175"/>
              <a:gd name="connsiteX10" fmla="*/ 2794000 w 3203575"/>
              <a:gd name="connsiteY10" fmla="*/ 1774825 h 1781175"/>
              <a:gd name="connsiteX11" fmla="*/ 3203575 w 3203575"/>
              <a:gd name="connsiteY11" fmla="*/ 1781175 h 178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03575" h="1781175">
                <a:moveTo>
                  <a:pt x="0" y="0"/>
                </a:moveTo>
                <a:lnTo>
                  <a:pt x="606425" y="0"/>
                </a:lnTo>
                <a:lnTo>
                  <a:pt x="1139825" y="107950"/>
                </a:lnTo>
                <a:lnTo>
                  <a:pt x="1346200" y="104775"/>
                </a:lnTo>
                <a:lnTo>
                  <a:pt x="1346200" y="1047750"/>
                </a:lnTo>
                <a:lnTo>
                  <a:pt x="1485900" y="1044575"/>
                </a:lnTo>
                <a:lnTo>
                  <a:pt x="1955800" y="1146175"/>
                </a:lnTo>
                <a:lnTo>
                  <a:pt x="2060575" y="1143000"/>
                </a:lnTo>
                <a:lnTo>
                  <a:pt x="2060575" y="1676400"/>
                </a:lnTo>
                <a:lnTo>
                  <a:pt x="2327275" y="1676400"/>
                </a:lnTo>
                <a:lnTo>
                  <a:pt x="2794000" y="1774825"/>
                </a:lnTo>
                <a:lnTo>
                  <a:pt x="3203575" y="1781175"/>
                </a:ln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Text Box 10">
            <a:extLst>
              <a:ext uri="{FF2B5EF4-FFF2-40B4-BE49-F238E27FC236}">
                <a16:creationId xmlns:a16="http://schemas.microsoft.com/office/drawing/2014/main" id="{2A8F5FC9-A733-4F28-B006-F338474BD6E7}"/>
              </a:ext>
            </a:extLst>
          </p:cNvPr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181600" y="4648200"/>
            <a:ext cx="3581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hold time constraints:</a:t>
            </a: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&gt;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?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</a:rPr>
              <a:t> </a:t>
            </a:r>
            <a:endParaRPr lang="en-US" sz="2000" b="1" dirty="0">
              <a:solidFill>
                <a:srgbClr val="FF33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359836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Example: Timing Analysis</a:t>
            </a:r>
          </a:p>
        </p:txBody>
      </p:sp>
      <p:sp>
        <p:nvSpPr>
          <p:cNvPr id="47111" name="Rectangle 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1977509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graphicFrame>
        <p:nvGraphicFramePr>
          <p:cNvPr id="17" name="Object 2"/>
          <p:cNvGraphicFramePr>
            <a:graphicFrameLocks noChangeAspect="1"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931907676"/>
              </p:ext>
            </p:extLst>
          </p:nvPr>
        </p:nvGraphicFramePr>
        <p:xfrm>
          <a:off x="1219200" y="914400"/>
          <a:ext cx="4205288" cy="275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0" name="VISIO" r:id="rId13" imgW="2325511" imgH="1524000" progId="Visio.Drawing.6">
                  <p:embed/>
                </p:oleObj>
              </mc:Choice>
              <mc:Fallback>
                <p:oleObj name="VISIO" r:id="rId13" imgW="2325511" imgH="1524000" progId="Visio.Drawing.6">
                  <p:embed/>
                  <p:pic>
                    <p:nvPicPr>
                      <p:cNvPr id="17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914400"/>
                        <a:ext cx="4205288" cy="275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3"/>
          <p:cNvGraphicFramePr>
            <a:graphicFrameLocks noChangeAspect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74813788"/>
              </p:ext>
            </p:extLst>
          </p:nvPr>
        </p:nvGraphicFramePr>
        <p:xfrm>
          <a:off x="6096000" y="3535363"/>
          <a:ext cx="150813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1" name="VISIO" r:id="rId15" imgW="103805" imgH="503760" progId="Visio.Drawing.6">
                  <p:embed/>
                </p:oleObj>
              </mc:Choice>
              <mc:Fallback>
                <p:oleObj name="VISIO" r:id="rId15" imgW="103805" imgH="503760" progId="Visio.Drawing.6">
                  <p:embed/>
                  <p:pic>
                    <p:nvPicPr>
                      <p:cNvPr id="18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535363"/>
                        <a:ext cx="150813" cy="73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4"/>
          <p:cNvGraphicFramePr>
            <a:graphicFrameLocks noChangeAspect="1"/>
          </p:cNvGraphicFramePr>
          <p:nvPr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379756926"/>
              </p:ext>
            </p:extLst>
          </p:nvPr>
        </p:nvGraphicFramePr>
        <p:xfrm>
          <a:off x="5715000" y="3276600"/>
          <a:ext cx="4953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2" name="VISIO" r:id="rId17" imgW="256888" imgH="600935" progId="Visio.Drawing.6">
                  <p:embed/>
                </p:oleObj>
              </mc:Choice>
              <mc:Fallback>
                <p:oleObj name="VISIO" r:id="rId17" imgW="256888" imgH="600935" progId="Visio.Drawing.6">
                  <p:embed/>
                  <p:pic>
                    <p:nvPicPr>
                      <p:cNvPr id="19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276600"/>
                        <a:ext cx="4953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2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257800" y="1066800"/>
            <a:ext cx="358140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latin typeface="Calibri" pitchFamily="34" charset="0"/>
              </a:rPr>
              <a:t>Timing Characteristics</a:t>
            </a:r>
          </a:p>
          <a:p>
            <a:pPr>
              <a:spcBef>
                <a:spcPct val="50000"/>
              </a:spcBef>
            </a:pPr>
            <a:r>
              <a:rPr lang="en-US" sz="1800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	= 30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	= 50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r>
              <a:rPr lang="en-US" sz="2000" b="1" dirty="0">
                <a:latin typeface="Calibri" pitchFamily="34" charset="0"/>
              </a:rPr>
              <a:t> 	= 60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	= 70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	= 35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	= 25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143000" y="3733800"/>
            <a:ext cx="3581400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= 3 x 35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= 105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= 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25 </a:t>
            </a: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</a:rPr>
              <a:t>ps</a:t>
            </a:r>
            <a:endParaRPr lang="en-US" sz="2000" b="1" dirty="0">
              <a:solidFill>
                <a:srgbClr val="FF00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setup time constraints:</a:t>
            </a: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endParaRPr lang="en-US" sz="2000" b="1" i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  <a:cs typeface="Arial" pitchFamily="34" charset="0"/>
              </a:rPr>
              <a:t>f</a:t>
            </a:r>
            <a:r>
              <a:rPr lang="en-US" sz="2000" b="1" i="1" baseline="-25000" dirty="0" err="1">
                <a:latin typeface="Calibri" pitchFamily="34" charset="0"/>
                <a:cs typeface="Arial" pitchFamily="34" charset="0"/>
              </a:rPr>
              <a:t>max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1/</a:t>
            </a:r>
            <a:r>
              <a:rPr lang="en-US" sz="2000" b="1" i="1" dirty="0">
                <a:latin typeface="Calibri" pitchFamily="34" charset="0"/>
                <a:cs typeface="Arial" pitchFamily="34" charset="0"/>
              </a:rPr>
              <a:t>T</a:t>
            </a:r>
            <a:r>
              <a:rPr lang="en-US" sz="2000" b="1" i="1" baseline="-25000" dirty="0">
                <a:latin typeface="Calibri" pitchFamily="34" charset="0"/>
                <a:cs typeface="Arial" pitchFamily="34" charset="0"/>
              </a:rPr>
              <a:t>c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</a:t>
            </a:r>
          </a:p>
          <a:p>
            <a:pPr>
              <a:spcBef>
                <a:spcPct val="50000"/>
              </a:spcBef>
            </a:pPr>
            <a:endParaRPr lang="en-US" sz="2000" b="1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181600" y="4648200"/>
            <a:ext cx="3581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hold time constraints:</a:t>
            </a: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&gt;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?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</a:rPr>
              <a:t> </a:t>
            </a:r>
            <a:endParaRPr lang="en-US" sz="2000" b="1" dirty="0">
              <a:solidFill>
                <a:srgbClr val="FF3300"/>
              </a:solidFill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3" name="Freeform 2"/>
          <p:cNvSpPr/>
          <p:nvPr/>
        </p:nvSpPr>
        <p:spPr bwMode="auto">
          <a:xfrm>
            <a:off x="1673225" y="3314700"/>
            <a:ext cx="3200400" cy="111125"/>
          </a:xfrm>
          <a:custGeom>
            <a:avLst/>
            <a:gdLst>
              <a:gd name="connsiteX0" fmla="*/ 0 w 3200400"/>
              <a:gd name="connsiteY0" fmla="*/ 111125 h 111125"/>
              <a:gd name="connsiteX1" fmla="*/ 2320925 w 3200400"/>
              <a:gd name="connsiteY1" fmla="*/ 111125 h 111125"/>
              <a:gd name="connsiteX2" fmla="*/ 2781300 w 3200400"/>
              <a:gd name="connsiteY2" fmla="*/ 0 h 111125"/>
              <a:gd name="connsiteX3" fmla="*/ 3200400 w 3200400"/>
              <a:gd name="connsiteY3" fmla="*/ 12700 h 11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0" h="111125">
                <a:moveTo>
                  <a:pt x="0" y="111125"/>
                </a:moveTo>
                <a:lnTo>
                  <a:pt x="2320925" y="111125"/>
                </a:lnTo>
                <a:lnTo>
                  <a:pt x="2781300" y="0"/>
                </a:lnTo>
                <a:lnTo>
                  <a:pt x="3200400" y="12700"/>
                </a:ln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Freeform 12"/>
          <p:cNvSpPr/>
          <p:nvPr/>
        </p:nvSpPr>
        <p:spPr bwMode="auto">
          <a:xfrm>
            <a:off x="1663238" y="2690653"/>
            <a:ext cx="3200400" cy="104775"/>
          </a:xfrm>
          <a:custGeom>
            <a:avLst/>
            <a:gdLst>
              <a:gd name="connsiteX0" fmla="*/ 0 w 3200400"/>
              <a:gd name="connsiteY0" fmla="*/ 111125 h 111125"/>
              <a:gd name="connsiteX1" fmla="*/ 2320925 w 3200400"/>
              <a:gd name="connsiteY1" fmla="*/ 111125 h 111125"/>
              <a:gd name="connsiteX2" fmla="*/ 2781300 w 3200400"/>
              <a:gd name="connsiteY2" fmla="*/ 0 h 111125"/>
              <a:gd name="connsiteX3" fmla="*/ 3200400 w 3200400"/>
              <a:gd name="connsiteY3" fmla="*/ 12700 h 111125"/>
              <a:gd name="connsiteX0" fmla="*/ 0 w 3200400"/>
              <a:gd name="connsiteY0" fmla="*/ 111125 h 111125"/>
              <a:gd name="connsiteX1" fmla="*/ 1495425 w 3200400"/>
              <a:gd name="connsiteY1" fmla="*/ 107950 h 111125"/>
              <a:gd name="connsiteX2" fmla="*/ 2781300 w 3200400"/>
              <a:gd name="connsiteY2" fmla="*/ 0 h 111125"/>
              <a:gd name="connsiteX3" fmla="*/ 3200400 w 3200400"/>
              <a:gd name="connsiteY3" fmla="*/ 12700 h 111125"/>
              <a:gd name="connsiteX0" fmla="*/ 0 w 3200400"/>
              <a:gd name="connsiteY0" fmla="*/ 104775 h 104775"/>
              <a:gd name="connsiteX1" fmla="*/ 1495425 w 3200400"/>
              <a:gd name="connsiteY1" fmla="*/ 101600 h 104775"/>
              <a:gd name="connsiteX2" fmla="*/ 1968500 w 3200400"/>
              <a:gd name="connsiteY2" fmla="*/ 0 h 104775"/>
              <a:gd name="connsiteX3" fmla="*/ 3200400 w 3200400"/>
              <a:gd name="connsiteY3" fmla="*/ 6350 h 10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0" h="104775">
                <a:moveTo>
                  <a:pt x="0" y="104775"/>
                </a:moveTo>
                <a:lnTo>
                  <a:pt x="1495425" y="101600"/>
                </a:lnTo>
                <a:lnTo>
                  <a:pt x="1968500" y="0"/>
                </a:lnTo>
                <a:lnTo>
                  <a:pt x="3200400" y="6350"/>
                </a:ln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686240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Example: Timing Analysis</a:t>
            </a:r>
          </a:p>
        </p:txBody>
      </p:sp>
      <p:graphicFrame>
        <p:nvGraphicFramePr>
          <p:cNvPr id="29" name="Object 2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4720210"/>
              </p:ext>
            </p:extLst>
          </p:nvPr>
        </p:nvGraphicFramePr>
        <p:xfrm>
          <a:off x="1219200" y="914400"/>
          <a:ext cx="4205288" cy="275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4" name="VISIO" r:id="rId13" imgW="2325511" imgH="1524000" progId="Visio.Drawing.6">
                  <p:embed/>
                </p:oleObj>
              </mc:Choice>
              <mc:Fallback>
                <p:oleObj name="VISIO" r:id="rId13" imgW="2325511" imgH="1524000" progId="Visio.Drawing.6">
                  <p:embed/>
                  <p:pic>
                    <p:nvPicPr>
                      <p:cNvPr id="29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914400"/>
                        <a:ext cx="4205288" cy="275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3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282309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sp>
        <p:nvSpPr>
          <p:cNvPr id="35" name="Text Box 9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143000" y="3733800"/>
            <a:ext cx="4114800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= 3 x 35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= 105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= 25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setup time constraints:</a:t>
            </a: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endParaRPr lang="en-US" sz="2000" b="1" i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 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(50 + 105 + 60) </a:t>
            </a: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ps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 = 215 </a:t>
            </a: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ps</a:t>
            </a:r>
            <a:endParaRPr lang="en-US" sz="2000" b="1" dirty="0">
              <a:solidFill>
                <a:srgbClr val="FF0000"/>
              </a:solidFill>
              <a:latin typeface="Calibri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  <a:cs typeface="Arial" pitchFamily="34" charset="0"/>
              </a:rPr>
              <a:t>f</a:t>
            </a:r>
            <a:r>
              <a:rPr lang="en-US" sz="2000" b="1" i="1" baseline="-25000" dirty="0" err="1">
                <a:latin typeface="Calibri" pitchFamily="34" charset="0"/>
                <a:cs typeface="Arial" pitchFamily="34" charset="0"/>
              </a:rPr>
              <a:t>max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1/</a:t>
            </a:r>
            <a:r>
              <a:rPr lang="en-US" sz="2000" b="1" i="1" dirty="0">
                <a:latin typeface="Calibri" pitchFamily="34" charset="0"/>
                <a:cs typeface="Arial" pitchFamily="34" charset="0"/>
              </a:rPr>
              <a:t>T</a:t>
            </a:r>
            <a:r>
              <a:rPr lang="en-US" sz="2000" b="1" i="1" baseline="-25000" dirty="0">
                <a:latin typeface="Calibri" pitchFamily="34" charset="0"/>
                <a:cs typeface="Arial" pitchFamily="34" charset="0"/>
              </a:rPr>
              <a:t>c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4.65 GHz</a:t>
            </a:r>
          </a:p>
          <a:p>
            <a:pPr>
              <a:spcBef>
                <a:spcPct val="50000"/>
              </a:spcBef>
            </a:pPr>
            <a:endParaRPr lang="en-US" sz="2000" b="1" dirty="0"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37" name="Object 3"/>
          <p:cNvGraphicFramePr>
            <a:graphicFrameLocks noChangeAspect="1"/>
          </p:cNvGraphicFramePr>
          <p:nvPr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3846538038"/>
              </p:ext>
            </p:extLst>
          </p:nvPr>
        </p:nvGraphicFramePr>
        <p:xfrm>
          <a:off x="6096000" y="3535363"/>
          <a:ext cx="150813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5" name="VISIO" r:id="rId15" imgW="103805" imgH="503760" progId="Visio.Drawing.6">
                  <p:embed/>
                </p:oleObj>
              </mc:Choice>
              <mc:Fallback>
                <p:oleObj name="VISIO" r:id="rId15" imgW="103805" imgH="503760" progId="Visio.Drawing.6">
                  <p:embed/>
                  <p:pic>
                    <p:nvPicPr>
                      <p:cNvPr id="3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535363"/>
                        <a:ext cx="150813" cy="73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4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2428408700"/>
              </p:ext>
            </p:extLst>
          </p:nvPr>
        </p:nvGraphicFramePr>
        <p:xfrm>
          <a:off x="5715000" y="3276600"/>
          <a:ext cx="4953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6" name="VISIO" r:id="rId17" imgW="256888" imgH="600935" progId="Visio.Drawing.6">
                  <p:embed/>
                </p:oleObj>
              </mc:Choice>
              <mc:Fallback>
                <p:oleObj name="VISIO" r:id="rId17" imgW="256888" imgH="600935" progId="Visio.Drawing.6">
                  <p:embed/>
                  <p:pic>
                    <p:nvPicPr>
                      <p:cNvPr id="3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276600"/>
                        <a:ext cx="4953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ext Box 7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257800" y="1066800"/>
            <a:ext cx="358140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latin typeface="Calibri" pitchFamily="34" charset="0"/>
              </a:rPr>
              <a:t>Timing Characteristics</a:t>
            </a:r>
          </a:p>
          <a:p>
            <a:pPr>
              <a:spcBef>
                <a:spcPct val="50000"/>
              </a:spcBef>
            </a:pPr>
            <a:r>
              <a:rPr lang="en-US" sz="1800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	= 30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	= 50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r>
              <a:rPr lang="en-US" sz="2000" b="1" dirty="0">
                <a:latin typeface="Calibri" pitchFamily="34" charset="0"/>
              </a:rPr>
              <a:t> 	= 60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	= 70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	= 35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	= 25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12" name="Text Box 10">
            <a:extLst>
              <a:ext uri="{FF2B5EF4-FFF2-40B4-BE49-F238E27FC236}">
                <a16:creationId xmlns:a16="http://schemas.microsoft.com/office/drawing/2014/main" id="{07C82C26-471D-4EEE-B7B8-843F0A348D9E}"/>
              </a:ext>
            </a:extLst>
          </p:cNvPr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181600" y="4648200"/>
            <a:ext cx="3581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hold time constraints:</a:t>
            </a: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&gt;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?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</a:rPr>
              <a:t> </a:t>
            </a:r>
            <a:endParaRPr lang="en-US" sz="2000" b="1" dirty="0">
              <a:solidFill>
                <a:srgbClr val="FF3300"/>
              </a:solidFill>
              <a:latin typeface="Calibri" pitchFamily="34" charset="0"/>
            </a:endParaRPr>
          </a:p>
        </p:txBody>
      </p:sp>
      <p:sp>
        <p:nvSpPr>
          <p:cNvPr id="13" name="Freeform 4">
            <a:extLst>
              <a:ext uri="{FF2B5EF4-FFF2-40B4-BE49-F238E27FC236}">
                <a16:creationId xmlns:a16="http://schemas.microsoft.com/office/drawing/2014/main" id="{C34E97A6-5022-43C7-84A1-B632DD0EE2C4}"/>
              </a:ext>
            </a:extLst>
          </p:cNvPr>
          <p:cNvSpPr/>
          <p:nvPr/>
        </p:nvSpPr>
        <p:spPr bwMode="auto">
          <a:xfrm>
            <a:off x="1670050" y="1543050"/>
            <a:ext cx="3203575" cy="1781175"/>
          </a:xfrm>
          <a:custGeom>
            <a:avLst/>
            <a:gdLst>
              <a:gd name="connsiteX0" fmla="*/ 0 w 3203575"/>
              <a:gd name="connsiteY0" fmla="*/ 0 h 1781175"/>
              <a:gd name="connsiteX1" fmla="*/ 606425 w 3203575"/>
              <a:gd name="connsiteY1" fmla="*/ 0 h 1781175"/>
              <a:gd name="connsiteX2" fmla="*/ 1139825 w 3203575"/>
              <a:gd name="connsiteY2" fmla="*/ 107950 h 1781175"/>
              <a:gd name="connsiteX3" fmla="*/ 1346200 w 3203575"/>
              <a:gd name="connsiteY3" fmla="*/ 104775 h 1781175"/>
              <a:gd name="connsiteX4" fmla="*/ 1346200 w 3203575"/>
              <a:gd name="connsiteY4" fmla="*/ 1047750 h 1781175"/>
              <a:gd name="connsiteX5" fmla="*/ 1485900 w 3203575"/>
              <a:gd name="connsiteY5" fmla="*/ 1044575 h 1781175"/>
              <a:gd name="connsiteX6" fmla="*/ 1955800 w 3203575"/>
              <a:gd name="connsiteY6" fmla="*/ 1146175 h 1781175"/>
              <a:gd name="connsiteX7" fmla="*/ 2060575 w 3203575"/>
              <a:gd name="connsiteY7" fmla="*/ 1143000 h 1781175"/>
              <a:gd name="connsiteX8" fmla="*/ 2060575 w 3203575"/>
              <a:gd name="connsiteY8" fmla="*/ 1676400 h 1781175"/>
              <a:gd name="connsiteX9" fmla="*/ 2327275 w 3203575"/>
              <a:gd name="connsiteY9" fmla="*/ 1676400 h 1781175"/>
              <a:gd name="connsiteX10" fmla="*/ 2794000 w 3203575"/>
              <a:gd name="connsiteY10" fmla="*/ 1774825 h 1781175"/>
              <a:gd name="connsiteX11" fmla="*/ 3203575 w 3203575"/>
              <a:gd name="connsiteY11" fmla="*/ 1781175 h 178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03575" h="1781175">
                <a:moveTo>
                  <a:pt x="0" y="0"/>
                </a:moveTo>
                <a:lnTo>
                  <a:pt x="606425" y="0"/>
                </a:lnTo>
                <a:lnTo>
                  <a:pt x="1139825" y="107950"/>
                </a:lnTo>
                <a:lnTo>
                  <a:pt x="1346200" y="104775"/>
                </a:lnTo>
                <a:lnTo>
                  <a:pt x="1346200" y="1047750"/>
                </a:lnTo>
                <a:lnTo>
                  <a:pt x="1485900" y="1044575"/>
                </a:lnTo>
                <a:lnTo>
                  <a:pt x="1955800" y="1146175"/>
                </a:lnTo>
                <a:lnTo>
                  <a:pt x="2060575" y="1143000"/>
                </a:lnTo>
                <a:lnTo>
                  <a:pt x="2060575" y="1676400"/>
                </a:lnTo>
                <a:lnTo>
                  <a:pt x="2327275" y="1676400"/>
                </a:lnTo>
                <a:lnTo>
                  <a:pt x="2794000" y="1774825"/>
                </a:lnTo>
                <a:lnTo>
                  <a:pt x="3203575" y="1781175"/>
                </a:ln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94C20F3-2F0E-4775-A397-58F5F887F4F9}"/>
              </a:ext>
            </a:extLst>
          </p:cNvPr>
          <p:cNvSpPr/>
          <p:nvPr/>
        </p:nvSpPr>
        <p:spPr>
          <a:xfrm>
            <a:off x="3124200" y="1663124"/>
            <a:ext cx="6222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3200" b="1" baseline="-25000" dirty="0" err="1">
                <a:solidFill>
                  <a:srgbClr val="FF0000"/>
                </a:solidFill>
                <a:latin typeface="Calibri" pitchFamily="34" charset="0"/>
              </a:rPr>
              <a:t>pd</a:t>
            </a:r>
            <a:endParaRPr lang="en-US" sz="3200" b="1" baseline="-25000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4079862-B2B8-4490-8F7E-304F61CA5F1A}"/>
              </a:ext>
            </a:extLst>
          </p:cNvPr>
          <p:cNvCxnSpPr>
            <a:cxnSpLocks/>
          </p:cNvCxnSpPr>
          <p:nvPr/>
        </p:nvCxnSpPr>
        <p:spPr bwMode="auto">
          <a:xfrm>
            <a:off x="1559718" y="1225273"/>
            <a:ext cx="0" cy="351115"/>
          </a:xfrm>
          <a:prstGeom prst="straightConnector1">
            <a:avLst/>
          </a:prstGeom>
          <a:solidFill>
            <a:srgbClr val="C0C0C0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EAFC47C2-C82F-425B-9987-44CC70CAF5CF}"/>
              </a:ext>
            </a:extLst>
          </p:cNvPr>
          <p:cNvSpPr/>
          <p:nvPr/>
        </p:nvSpPr>
        <p:spPr>
          <a:xfrm>
            <a:off x="718275" y="914400"/>
            <a:ext cx="7360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>
                <a:solidFill>
                  <a:schemeClr val="accent1"/>
                </a:solidFill>
                <a:latin typeface="Calibri" pitchFamily="34" charset="0"/>
              </a:rPr>
              <a:t>t</a:t>
            </a:r>
            <a:r>
              <a:rPr lang="en-US" sz="3200" b="1" baseline="-25000" dirty="0" err="1">
                <a:solidFill>
                  <a:schemeClr val="accent1"/>
                </a:solidFill>
                <a:latin typeface="Calibri" pitchFamily="34" charset="0"/>
              </a:rPr>
              <a:t>pcq</a:t>
            </a:r>
            <a:endParaRPr lang="en-US" sz="3200" b="1" baseline="-25000" dirty="0">
              <a:solidFill>
                <a:schemeClr val="accent1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B4D9969-55CB-427B-AB36-DB1D37ABEF56}"/>
              </a:ext>
            </a:extLst>
          </p:cNvPr>
          <p:cNvCxnSpPr>
            <a:cxnSpLocks/>
          </p:cNvCxnSpPr>
          <p:nvPr/>
        </p:nvCxnSpPr>
        <p:spPr bwMode="auto">
          <a:xfrm>
            <a:off x="1571625" y="1543050"/>
            <a:ext cx="228600" cy="0"/>
          </a:xfrm>
          <a:prstGeom prst="straightConnector1">
            <a:avLst/>
          </a:prstGeom>
          <a:solidFill>
            <a:srgbClr val="C0C0C0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2F4BB6E6-D7DB-4EF2-B1BB-EABDD9AEB5E0}"/>
              </a:ext>
            </a:extLst>
          </p:cNvPr>
          <p:cNvSpPr/>
          <p:nvPr/>
        </p:nvSpPr>
        <p:spPr>
          <a:xfrm>
            <a:off x="4561047" y="3299837"/>
            <a:ext cx="9618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>
                <a:solidFill>
                  <a:srgbClr val="7030A0"/>
                </a:solidFill>
                <a:latin typeface="Calibri" pitchFamily="34" charset="0"/>
              </a:rPr>
              <a:t>t</a:t>
            </a:r>
            <a:r>
              <a:rPr lang="en-US" sz="3200" b="1" baseline="-25000" dirty="0" err="1">
                <a:solidFill>
                  <a:srgbClr val="7030A0"/>
                </a:solidFill>
                <a:latin typeface="Calibri" pitchFamily="34" charset="0"/>
              </a:rPr>
              <a:t>setup</a:t>
            </a:r>
            <a:endParaRPr lang="en-US" sz="3200" b="1" baseline="-25000" dirty="0">
              <a:solidFill>
                <a:srgbClr val="7030A0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CD8F2E0-708D-4FD6-A1F4-D27D6A906F41}"/>
              </a:ext>
            </a:extLst>
          </p:cNvPr>
          <p:cNvCxnSpPr>
            <a:cxnSpLocks/>
          </p:cNvCxnSpPr>
          <p:nvPr/>
        </p:nvCxnSpPr>
        <p:spPr bwMode="auto">
          <a:xfrm>
            <a:off x="4650967" y="3324225"/>
            <a:ext cx="365533" cy="0"/>
          </a:xfrm>
          <a:prstGeom prst="straightConnector1">
            <a:avLst/>
          </a:prstGeom>
          <a:solidFill>
            <a:srgbClr val="C0C0C0"/>
          </a:solidFill>
          <a:ln w="57150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Example: Timing Analysis</a:t>
            </a:r>
          </a:p>
        </p:txBody>
      </p:sp>
      <p:graphicFrame>
        <p:nvGraphicFramePr>
          <p:cNvPr id="29" name="Object 2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7444205"/>
              </p:ext>
            </p:extLst>
          </p:nvPr>
        </p:nvGraphicFramePr>
        <p:xfrm>
          <a:off x="1219200" y="914400"/>
          <a:ext cx="4205288" cy="275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8" name="VISIO" r:id="rId13" imgW="2325511" imgH="1524000" progId="Visio.Drawing.6">
                  <p:embed/>
                </p:oleObj>
              </mc:Choice>
              <mc:Fallback>
                <p:oleObj name="VISIO" r:id="rId13" imgW="2325511" imgH="1524000" progId="Visio.Drawing.6">
                  <p:embed/>
                  <p:pic>
                    <p:nvPicPr>
                      <p:cNvPr id="29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914400"/>
                        <a:ext cx="4205288" cy="275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3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977509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sp>
        <p:nvSpPr>
          <p:cNvPr id="35" name="Text Box 9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143000" y="3733800"/>
            <a:ext cx="4114800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= 3 x 35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= 105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= 25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setup time constraints:</a:t>
            </a: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endParaRPr lang="en-US" sz="2000" b="1" i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 (50 + 105 + 60) </a:t>
            </a:r>
            <a:r>
              <a:rPr lang="en-US" sz="2000" b="1" dirty="0" err="1">
                <a:latin typeface="Calibri" pitchFamily="34" charset="0"/>
                <a:cs typeface="Arial" pitchFamily="34" charset="0"/>
              </a:rPr>
              <a:t>ps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215 </a:t>
            </a:r>
            <a:r>
              <a:rPr lang="en-US" sz="2000" b="1" dirty="0" err="1">
                <a:latin typeface="Calibri" pitchFamily="34" charset="0"/>
                <a:cs typeface="Arial" pitchFamily="34" charset="0"/>
              </a:rPr>
              <a:t>ps</a:t>
            </a:r>
            <a:endParaRPr lang="en-US" sz="2000" b="1" dirty="0">
              <a:latin typeface="Calibri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  <a:cs typeface="Arial" pitchFamily="34" charset="0"/>
              </a:rPr>
              <a:t>f</a:t>
            </a:r>
            <a:r>
              <a:rPr lang="en-US" sz="2000" b="1" i="1" baseline="-25000" dirty="0" err="1">
                <a:latin typeface="Calibri" pitchFamily="34" charset="0"/>
                <a:cs typeface="Arial" pitchFamily="34" charset="0"/>
              </a:rPr>
              <a:t>max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1/</a:t>
            </a:r>
            <a:r>
              <a:rPr lang="en-US" sz="2000" b="1" i="1" dirty="0">
                <a:latin typeface="Calibri" pitchFamily="34" charset="0"/>
                <a:cs typeface="Arial" pitchFamily="34" charset="0"/>
              </a:rPr>
              <a:t>T</a:t>
            </a:r>
            <a:r>
              <a:rPr lang="en-US" sz="2000" b="1" i="1" baseline="-25000" dirty="0">
                <a:latin typeface="Calibri" pitchFamily="34" charset="0"/>
                <a:cs typeface="Arial" pitchFamily="34" charset="0"/>
              </a:rPr>
              <a:t>c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4.65 GHz</a:t>
            </a:r>
          </a:p>
          <a:p>
            <a:pPr>
              <a:spcBef>
                <a:spcPct val="50000"/>
              </a:spcBef>
            </a:pPr>
            <a:endParaRPr lang="en-US" sz="2000" b="1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6" name="Text Box 10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181600" y="4645025"/>
            <a:ext cx="3581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hold time constraints:</a:t>
            </a: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&gt;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?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(30 + 25) </a:t>
            </a: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</a:rPr>
              <a:t>ps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&gt; 70 </a:t>
            </a: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</a:rPr>
              <a:t>ps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? </a:t>
            </a:r>
          </a:p>
        </p:txBody>
      </p:sp>
      <p:graphicFrame>
        <p:nvGraphicFramePr>
          <p:cNvPr id="37" name="Object 3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713721450"/>
              </p:ext>
            </p:extLst>
          </p:nvPr>
        </p:nvGraphicFramePr>
        <p:xfrm>
          <a:off x="6096000" y="3535363"/>
          <a:ext cx="150813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9" name="VISIO" r:id="rId15" imgW="103805" imgH="503760" progId="Visio.Drawing.6">
                  <p:embed/>
                </p:oleObj>
              </mc:Choice>
              <mc:Fallback>
                <p:oleObj name="VISIO" r:id="rId15" imgW="103805" imgH="503760" progId="Visio.Drawing.6">
                  <p:embed/>
                  <p:pic>
                    <p:nvPicPr>
                      <p:cNvPr id="3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535363"/>
                        <a:ext cx="150813" cy="73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4"/>
          <p:cNvGraphicFramePr>
            <a:graphicFrameLocks noChangeAspect="1"/>
          </p:cNvGraphicFramePr>
          <p:nvPr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3148200798"/>
              </p:ext>
            </p:extLst>
          </p:nvPr>
        </p:nvGraphicFramePr>
        <p:xfrm>
          <a:off x="5715000" y="3276600"/>
          <a:ext cx="4953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80" name="VISIO" r:id="rId17" imgW="256888" imgH="600935" progId="Visio.Drawing.6">
                  <p:embed/>
                </p:oleObj>
              </mc:Choice>
              <mc:Fallback>
                <p:oleObj name="VISIO" r:id="rId17" imgW="256888" imgH="600935" progId="Visio.Drawing.6">
                  <p:embed/>
                  <p:pic>
                    <p:nvPicPr>
                      <p:cNvPr id="3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276600"/>
                        <a:ext cx="4953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ext Box 7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257800" y="1066800"/>
            <a:ext cx="358140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latin typeface="Calibri" pitchFamily="34" charset="0"/>
              </a:rPr>
              <a:t>Timing Characteristics</a:t>
            </a:r>
          </a:p>
          <a:p>
            <a:pPr>
              <a:spcBef>
                <a:spcPct val="50000"/>
              </a:spcBef>
            </a:pPr>
            <a:r>
              <a:rPr lang="en-US" sz="1800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	= 30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	= 50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r>
              <a:rPr lang="en-US" sz="2000" b="1" dirty="0">
                <a:latin typeface="Calibri" pitchFamily="34" charset="0"/>
              </a:rPr>
              <a:t> 	= 60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	= 70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	= 35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	= 25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12" name="Freeform 2">
            <a:extLst>
              <a:ext uri="{FF2B5EF4-FFF2-40B4-BE49-F238E27FC236}">
                <a16:creationId xmlns:a16="http://schemas.microsoft.com/office/drawing/2014/main" id="{6D97FEBD-AE80-4627-9C5B-8DCE122FE690}"/>
              </a:ext>
            </a:extLst>
          </p:cNvPr>
          <p:cNvSpPr/>
          <p:nvPr/>
        </p:nvSpPr>
        <p:spPr bwMode="auto">
          <a:xfrm>
            <a:off x="1673225" y="3314700"/>
            <a:ext cx="3200400" cy="111125"/>
          </a:xfrm>
          <a:custGeom>
            <a:avLst/>
            <a:gdLst>
              <a:gd name="connsiteX0" fmla="*/ 0 w 3200400"/>
              <a:gd name="connsiteY0" fmla="*/ 111125 h 111125"/>
              <a:gd name="connsiteX1" fmla="*/ 2320925 w 3200400"/>
              <a:gd name="connsiteY1" fmla="*/ 111125 h 111125"/>
              <a:gd name="connsiteX2" fmla="*/ 2781300 w 3200400"/>
              <a:gd name="connsiteY2" fmla="*/ 0 h 111125"/>
              <a:gd name="connsiteX3" fmla="*/ 3200400 w 3200400"/>
              <a:gd name="connsiteY3" fmla="*/ 12700 h 11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0" h="111125">
                <a:moveTo>
                  <a:pt x="0" y="111125"/>
                </a:moveTo>
                <a:lnTo>
                  <a:pt x="2320925" y="111125"/>
                </a:lnTo>
                <a:lnTo>
                  <a:pt x="2781300" y="0"/>
                </a:lnTo>
                <a:lnTo>
                  <a:pt x="3200400" y="12700"/>
                </a:ln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7407E167-0917-4047-BAD3-01308E617C54}"/>
              </a:ext>
            </a:extLst>
          </p:cNvPr>
          <p:cNvSpPr/>
          <p:nvPr/>
        </p:nvSpPr>
        <p:spPr bwMode="auto">
          <a:xfrm>
            <a:off x="1663238" y="2690653"/>
            <a:ext cx="3200400" cy="104775"/>
          </a:xfrm>
          <a:custGeom>
            <a:avLst/>
            <a:gdLst>
              <a:gd name="connsiteX0" fmla="*/ 0 w 3200400"/>
              <a:gd name="connsiteY0" fmla="*/ 111125 h 111125"/>
              <a:gd name="connsiteX1" fmla="*/ 2320925 w 3200400"/>
              <a:gd name="connsiteY1" fmla="*/ 111125 h 111125"/>
              <a:gd name="connsiteX2" fmla="*/ 2781300 w 3200400"/>
              <a:gd name="connsiteY2" fmla="*/ 0 h 111125"/>
              <a:gd name="connsiteX3" fmla="*/ 3200400 w 3200400"/>
              <a:gd name="connsiteY3" fmla="*/ 12700 h 111125"/>
              <a:gd name="connsiteX0" fmla="*/ 0 w 3200400"/>
              <a:gd name="connsiteY0" fmla="*/ 111125 h 111125"/>
              <a:gd name="connsiteX1" fmla="*/ 1495425 w 3200400"/>
              <a:gd name="connsiteY1" fmla="*/ 107950 h 111125"/>
              <a:gd name="connsiteX2" fmla="*/ 2781300 w 3200400"/>
              <a:gd name="connsiteY2" fmla="*/ 0 h 111125"/>
              <a:gd name="connsiteX3" fmla="*/ 3200400 w 3200400"/>
              <a:gd name="connsiteY3" fmla="*/ 12700 h 111125"/>
              <a:gd name="connsiteX0" fmla="*/ 0 w 3200400"/>
              <a:gd name="connsiteY0" fmla="*/ 104775 h 104775"/>
              <a:gd name="connsiteX1" fmla="*/ 1495425 w 3200400"/>
              <a:gd name="connsiteY1" fmla="*/ 101600 h 104775"/>
              <a:gd name="connsiteX2" fmla="*/ 1968500 w 3200400"/>
              <a:gd name="connsiteY2" fmla="*/ 0 h 104775"/>
              <a:gd name="connsiteX3" fmla="*/ 3200400 w 3200400"/>
              <a:gd name="connsiteY3" fmla="*/ 6350 h 10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0" h="104775">
                <a:moveTo>
                  <a:pt x="0" y="104775"/>
                </a:moveTo>
                <a:lnTo>
                  <a:pt x="1495425" y="101600"/>
                </a:lnTo>
                <a:lnTo>
                  <a:pt x="1968500" y="0"/>
                </a:lnTo>
                <a:lnTo>
                  <a:pt x="3200400" y="6350"/>
                </a:ln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0732636-75BE-4041-B889-36D452629391}"/>
              </a:ext>
            </a:extLst>
          </p:cNvPr>
          <p:cNvCxnSpPr>
            <a:cxnSpLocks/>
          </p:cNvCxnSpPr>
          <p:nvPr/>
        </p:nvCxnSpPr>
        <p:spPr bwMode="auto">
          <a:xfrm>
            <a:off x="1559718" y="1225273"/>
            <a:ext cx="0" cy="2227540"/>
          </a:xfrm>
          <a:prstGeom prst="straightConnector1">
            <a:avLst/>
          </a:prstGeom>
          <a:solidFill>
            <a:srgbClr val="C0C0C0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19BD8883-830F-4021-828A-7952F63C7150}"/>
              </a:ext>
            </a:extLst>
          </p:cNvPr>
          <p:cNvSpPr/>
          <p:nvPr/>
        </p:nvSpPr>
        <p:spPr>
          <a:xfrm>
            <a:off x="732212" y="1977509"/>
            <a:ext cx="6970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>
                <a:solidFill>
                  <a:schemeClr val="accent1"/>
                </a:solidFill>
                <a:latin typeface="Calibri" pitchFamily="34" charset="0"/>
              </a:rPr>
              <a:t>t</a:t>
            </a:r>
            <a:r>
              <a:rPr lang="en-US" sz="3200" b="1" baseline="-25000" dirty="0" err="1">
                <a:solidFill>
                  <a:schemeClr val="accent1"/>
                </a:solidFill>
                <a:latin typeface="Calibri" pitchFamily="34" charset="0"/>
              </a:rPr>
              <a:t>ccq</a:t>
            </a:r>
            <a:endParaRPr lang="en-US" sz="3200" b="1" baseline="-25000" dirty="0">
              <a:solidFill>
                <a:schemeClr val="accent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A784CB3-443B-4FD3-9837-638510F1C3B7}"/>
              </a:ext>
            </a:extLst>
          </p:cNvPr>
          <p:cNvSpPr/>
          <p:nvPr/>
        </p:nvSpPr>
        <p:spPr>
          <a:xfrm>
            <a:off x="2539525" y="2762677"/>
            <a:ext cx="5832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err="1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3200" b="1" baseline="-25000" dirty="0" err="1">
                <a:solidFill>
                  <a:srgbClr val="FF0000"/>
                </a:solidFill>
                <a:latin typeface="Calibri" pitchFamily="34" charset="0"/>
              </a:rPr>
              <a:t>cd</a:t>
            </a:r>
            <a:endParaRPr lang="en-US" sz="3200" b="1" baseline="-25000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EC95199-C2D7-4E0D-9539-703B56067AF4}"/>
              </a:ext>
            </a:extLst>
          </p:cNvPr>
          <p:cNvCxnSpPr>
            <a:cxnSpLocks/>
          </p:cNvCxnSpPr>
          <p:nvPr/>
        </p:nvCxnSpPr>
        <p:spPr bwMode="auto">
          <a:xfrm>
            <a:off x="1571625" y="2797809"/>
            <a:ext cx="228600" cy="0"/>
          </a:xfrm>
          <a:prstGeom prst="straightConnector1">
            <a:avLst/>
          </a:prstGeom>
          <a:solidFill>
            <a:srgbClr val="C0C0C0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CC308A4-6835-42A8-ADC0-78985A1E57FD}"/>
              </a:ext>
            </a:extLst>
          </p:cNvPr>
          <p:cNvCxnSpPr>
            <a:cxnSpLocks/>
          </p:cNvCxnSpPr>
          <p:nvPr/>
        </p:nvCxnSpPr>
        <p:spPr bwMode="auto">
          <a:xfrm>
            <a:off x="1571625" y="3429000"/>
            <a:ext cx="228600" cy="0"/>
          </a:xfrm>
          <a:prstGeom prst="straightConnector1">
            <a:avLst/>
          </a:prstGeom>
          <a:solidFill>
            <a:srgbClr val="C0C0C0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610230449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Example: Timing Analysis</a:t>
            </a:r>
          </a:p>
        </p:txBody>
      </p:sp>
      <p:graphicFrame>
        <p:nvGraphicFramePr>
          <p:cNvPr id="29" name="Object 2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019718343"/>
              </p:ext>
            </p:extLst>
          </p:nvPr>
        </p:nvGraphicFramePr>
        <p:xfrm>
          <a:off x="1219200" y="914400"/>
          <a:ext cx="4205288" cy="275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02" name="VISIO" r:id="rId14" imgW="2325511" imgH="1524000" progId="Visio.Drawing.6">
                  <p:embed/>
                </p:oleObj>
              </mc:Choice>
              <mc:Fallback>
                <p:oleObj name="VISIO" r:id="rId14" imgW="2325511" imgH="1524000" progId="Visio.Drawing.6">
                  <p:embed/>
                  <p:pic>
                    <p:nvPicPr>
                      <p:cNvPr id="29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914400"/>
                        <a:ext cx="4205288" cy="275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3" name="Rectangle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1977509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sp>
        <p:nvSpPr>
          <p:cNvPr id="35" name="Text Box 9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143000" y="3733800"/>
            <a:ext cx="4114800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= 3 x 35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= 105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= 25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setup time constraints:</a:t>
            </a: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endParaRPr lang="en-US" sz="2000" b="1" i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 (50 + 105 + 60) </a:t>
            </a:r>
            <a:r>
              <a:rPr lang="en-US" sz="2000" b="1" dirty="0" err="1">
                <a:latin typeface="Calibri" pitchFamily="34" charset="0"/>
                <a:cs typeface="Arial" pitchFamily="34" charset="0"/>
              </a:rPr>
              <a:t>ps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215 </a:t>
            </a:r>
            <a:r>
              <a:rPr lang="en-US" sz="2000" b="1" dirty="0" err="1">
                <a:latin typeface="Calibri" pitchFamily="34" charset="0"/>
                <a:cs typeface="Arial" pitchFamily="34" charset="0"/>
              </a:rPr>
              <a:t>ps</a:t>
            </a:r>
            <a:endParaRPr lang="en-US" sz="2000" b="1" dirty="0">
              <a:latin typeface="Calibri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  <a:cs typeface="Arial" pitchFamily="34" charset="0"/>
              </a:rPr>
              <a:t>f</a:t>
            </a:r>
            <a:r>
              <a:rPr lang="en-US" sz="2000" b="1" i="1" baseline="-25000" dirty="0" err="1">
                <a:latin typeface="Calibri" pitchFamily="34" charset="0"/>
                <a:cs typeface="Arial" pitchFamily="34" charset="0"/>
              </a:rPr>
              <a:t>max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1/</a:t>
            </a:r>
            <a:r>
              <a:rPr lang="en-US" sz="2000" b="1" i="1" dirty="0">
                <a:latin typeface="Calibri" pitchFamily="34" charset="0"/>
                <a:cs typeface="Arial" pitchFamily="34" charset="0"/>
              </a:rPr>
              <a:t>T</a:t>
            </a:r>
            <a:r>
              <a:rPr lang="en-US" sz="2000" b="1" i="1" baseline="-25000" dirty="0">
                <a:latin typeface="Calibri" pitchFamily="34" charset="0"/>
                <a:cs typeface="Arial" pitchFamily="34" charset="0"/>
              </a:rPr>
              <a:t>c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4.65 GHz</a:t>
            </a:r>
          </a:p>
          <a:p>
            <a:pPr>
              <a:spcBef>
                <a:spcPct val="50000"/>
              </a:spcBef>
            </a:pPr>
            <a:endParaRPr lang="en-US" sz="2000" b="1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6" name="Text Box 10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181600" y="4645025"/>
            <a:ext cx="3581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hold time constraints:</a:t>
            </a: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&gt;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?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</a:rPr>
              <a:t> (30 + 25)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&gt; 70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?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</a:p>
        </p:txBody>
      </p:sp>
      <p:graphicFrame>
        <p:nvGraphicFramePr>
          <p:cNvPr id="37" name="Object 3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2311196578"/>
              </p:ext>
            </p:extLst>
          </p:nvPr>
        </p:nvGraphicFramePr>
        <p:xfrm>
          <a:off x="6096000" y="3535363"/>
          <a:ext cx="150813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03" name="VISIO" r:id="rId16" imgW="103805" imgH="503760" progId="Visio.Drawing.6">
                  <p:embed/>
                </p:oleObj>
              </mc:Choice>
              <mc:Fallback>
                <p:oleObj name="VISIO" r:id="rId16" imgW="103805" imgH="503760" progId="Visio.Drawing.6">
                  <p:embed/>
                  <p:pic>
                    <p:nvPicPr>
                      <p:cNvPr id="3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535363"/>
                        <a:ext cx="150813" cy="73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4"/>
          <p:cNvGraphicFramePr>
            <a:graphicFrameLocks noChangeAspect="1"/>
          </p:cNvGraphicFramePr>
          <p:nvPr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186871709"/>
              </p:ext>
            </p:extLst>
          </p:nvPr>
        </p:nvGraphicFramePr>
        <p:xfrm>
          <a:off x="5715000" y="3276600"/>
          <a:ext cx="4953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04" name="VISIO" r:id="rId18" imgW="256888" imgH="600935" progId="Visio.Drawing.6">
                  <p:embed/>
                </p:oleObj>
              </mc:Choice>
              <mc:Fallback>
                <p:oleObj name="VISIO" r:id="rId18" imgW="256888" imgH="600935" progId="Visio.Drawing.6">
                  <p:embed/>
                  <p:pic>
                    <p:nvPicPr>
                      <p:cNvPr id="3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276600"/>
                        <a:ext cx="4953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ext Box 7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257800" y="1066800"/>
            <a:ext cx="358140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latin typeface="Calibri" pitchFamily="34" charset="0"/>
              </a:rPr>
              <a:t>Timing Characteristics</a:t>
            </a:r>
          </a:p>
          <a:p>
            <a:pPr>
              <a:spcBef>
                <a:spcPct val="50000"/>
              </a:spcBef>
            </a:pPr>
            <a:r>
              <a:rPr lang="en-US" sz="1800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	= 30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	= 50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r>
              <a:rPr lang="en-US" sz="2000" b="1" dirty="0">
                <a:latin typeface="Calibri" pitchFamily="34" charset="0"/>
              </a:rPr>
              <a:t> 	= 60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	= 70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	= 35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	= 25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805246" y="6100763"/>
            <a:ext cx="2057400" cy="365125"/>
          </a:xfrm>
        </p:spPr>
        <p:txBody>
          <a:bodyPr/>
          <a:lstStyle/>
          <a:p>
            <a:fld id="{3F7A0F0B-C524-490E-9528-FEC33668804C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12" name="Text Box 10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 rot="19800000">
            <a:off x="7552591" y="5107447"/>
            <a:ext cx="10668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rgbClr val="FF0000"/>
                </a:solidFill>
                <a:latin typeface="Calibri" pitchFamily="34" charset="0"/>
              </a:rPr>
              <a:t>FAIL</a:t>
            </a:r>
          </a:p>
        </p:txBody>
      </p:sp>
    </p:spTree>
    <p:extLst>
      <p:ext uri="{BB962C8B-B14F-4D97-AF65-F5344CB8AC3E}">
        <p14:creationId xmlns:p14="http://schemas.microsoft.com/office/powerpoint/2010/main" val="3755028206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Example: Fixing Hold Time Violation</a:t>
            </a:r>
          </a:p>
        </p:txBody>
      </p:sp>
      <p:graphicFrame>
        <p:nvGraphicFramePr>
          <p:cNvPr id="18" name="Object 4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756854763"/>
              </p:ext>
            </p:extLst>
          </p:nvPr>
        </p:nvGraphicFramePr>
        <p:xfrm>
          <a:off x="914400" y="1281112"/>
          <a:ext cx="3810000" cy="2497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6" name="VISIO" r:id="rId13" imgW="2315768" imgH="1517385" progId="Visio.Drawing.6">
                  <p:embed/>
                </p:oleObj>
              </mc:Choice>
              <mc:Fallback>
                <p:oleObj name="VISIO" r:id="rId13" imgW="2315768" imgH="1517385" progId="Visio.Drawing.6">
                  <p:embed/>
                  <p:pic>
                    <p:nvPicPr>
                      <p:cNvPr id="1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281112"/>
                        <a:ext cx="3810000" cy="2497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4" name="Text Box 9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143000" y="3733800"/>
            <a:ext cx="3581400" cy="307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= </a:t>
            </a:r>
          </a:p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=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setup time constraints: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endParaRPr lang="en-US" sz="2000" b="1" i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i="1" dirty="0">
                <a:latin typeface="Calibri" pitchFamily="34" charset="0"/>
                <a:cs typeface="Arial" pitchFamily="34" charset="0"/>
              </a:rPr>
              <a:t>f</a:t>
            </a:r>
            <a:r>
              <a:rPr lang="en-US" sz="2000" b="1" i="1" baseline="-25000" dirty="0">
                <a:latin typeface="Calibri" pitchFamily="34" charset="0"/>
                <a:cs typeface="Arial" pitchFamily="34" charset="0"/>
              </a:rPr>
              <a:t>c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</a:t>
            </a:r>
          </a:p>
          <a:p>
            <a:pPr>
              <a:spcBef>
                <a:spcPct val="50000"/>
              </a:spcBef>
            </a:pPr>
            <a:endParaRPr lang="en-US" sz="16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5" name="Text Box 10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181600" y="4648200"/>
            <a:ext cx="3581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hold time constraints: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&gt;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?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</a:rPr>
              <a:t> </a:t>
            </a:r>
            <a:endParaRPr lang="en-US" sz="2000" b="1" dirty="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26" name="Text Box 12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33400" y="838200"/>
            <a:ext cx="3581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Add buffers to the short paths:</a:t>
            </a:r>
          </a:p>
        </p:txBody>
      </p:sp>
      <p:graphicFrame>
        <p:nvGraphicFramePr>
          <p:cNvPr id="27" name="Object 3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1329660328"/>
              </p:ext>
            </p:extLst>
          </p:nvPr>
        </p:nvGraphicFramePr>
        <p:xfrm>
          <a:off x="6096000" y="3535363"/>
          <a:ext cx="150813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7" name="VISIO" r:id="rId15" imgW="103805" imgH="503760" progId="Visio.Drawing.6">
                  <p:embed/>
                </p:oleObj>
              </mc:Choice>
              <mc:Fallback>
                <p:oleObj name="VISIO" r:id="rId15" imgW="103805" imgH="503760" progId="Visio.Drawing.6">
                  <p:embed/>
                  <p:pic>
                    <p:nvPicPr>
                      <p:cNvPr id="2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535363"/>
                        <a:ext cx="150813" cy="73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4"/>
          <p:cNvGraphicFramePr>
            <a:graphicFrameLocks noChangeAspect="1"/>
          </p:cNvGraphicFramePr>
          <p:nvPr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1758838698"/>
              </p:ext>
            </p:extLst>
          </p:nvPr>
        </p:nvGraphicFramePr>
        <p:xfrm>
          <a:off x="5715000" y="3276600"/>
          <a:ext cx="4953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8" name="VISIO" r:id="rId17" imgW="256888" imgH="600935" progId="Visio.Drawing.6">
                  <p:embed/>
                </p:oleObj>
              </mc:Choice>
              <mc:Fallback>
                <p:oleObj name="VISIO" r:id="rId17" imgW="256888" imgH="600935" progId="Visio.Drawing.6">
                  <p:embed/>
                  <p:pic>
                    <p:nvPicPr>
                      <p:cNvPr id="2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276600"/>
                        <a:ext cx="4953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 Box 7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257800" y="1066800"/>
            <a:ext cx="358140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latin typeface="Calibri" pitchFamily="34" charset="0"/>
              </a:rPr>
              <a:t>Timing Characteristics</a:t>
            </a:r>
          </a:p>
          <a:p>
            <a:pPr>
              <a:spcBef>
                <a:spcPct val="50000"/>
              </a:spcBef>
            </a:pPr>
            <a:r>
              <a:rPr lang="en-US" sz="1800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	= 30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	= 50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r>
              <a:rPr lang="en-US" sz="2000" b="1" dirty="0">
                <a:latin typeface="Calibri" pitchFamily="34" charset="0"/>
              </a:rPr>
              <a:t> 	= 60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	= 70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	= 35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	= 25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3" name="Oval 2"/>
          <p:cNvSpPr/>
          <p:nvPr/>
        </p:nvSpPr>
        <p:spPr bwMode="auto">
          <a:xfrm>
            <a:off x="1752600" y="2652712"/>
            <a:ext cx="762000" cy="1295400"/>
          </a:xfrm>
          <a:prstGeom prst="ellips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9" grpId="0"/>
      <p:bldP spid="3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Example: Fixing Hold Time Violation</a:t>
            </a:r>
          </a:p>
        </p:txBody>
      </p:sp>
      <p:graphicFrame>
        <p:nvGraphicFramePr>
          <p:cNvPr id="15" name="Object 4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778748055"/>
              </p:ext>
            </p:extLst>
          </p:nvPr>
        </p:nvGraphicFramePr>
        <p:xfrm>
          <a:off x="914400" y="1281112"/>
          <a:ext cx="3810000" cy="2497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50" name="VISIO" r:id="rId14" imgW="2315768" imgH="1517385" progId="Visio.Drawing.6">
                  <p:embed/>
                </p:oleObj>
              </mc:Choice>
              <mc:Fallback>
                <p:oleObj name="VISIO" r:id="rId14" imgW="2315768" imgH="1517385" progId="Visio.Drawing.6">
                  <p:embed/>
                  <p:pic>
                    <p:nvPicPr>
                      <p:cNvPr id="1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281112"/>
                        <a:ext cx="3810000" cy="2497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19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039421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143000" y="3733800"/>
            <a:ext cx="3886200" cy="307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= 3 x 35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= 105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= 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2 x 25 </a:t>
            </a: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</a:rPr>
              <a:t>ps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= 50 </a:t>
            </a: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</a:rPr>
              <a:t>ps</a:t>
            </a:r>
            <a:endParaRPr lang="en-US" sz="2000" b="1" dirty="0">
              <a:solidFill>
                <a:srgbClr val="FF0000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setup time constraints: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endParaRPr lang="en-US" sz="2000" b="1" i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i="1" dirty="0">
                <a:latin typeface="Calibri" pitchFamily="34" charset="0"/>
                <a:cs typeface="Arial" pitchFamily="34" charset="0"/>
              </a:rPr>
              <a:t>f</a:t>
            </a:r>
            <a:r>
              <a:rPr lang="en-US" sz="2000" b="1" i="1" baseline="-25000" dirty="0">
                <a:latin typeface="Calibri" pitchFamily="34" charset="0"/>
                <a:cs typeface="Arial" pitchFamily="34" charset="0"/>
              </a:rPr>
              <a:t>c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</a:t>
            </a:r>
          </a:p>
          <a:p>
            <a:pPr>
              <a:spcBef>
                <a:spcPct val="50000"/>
              </a:spcBef>
            </a:pPr>
            <a:endParaRPr lang="en-US" sz="16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181600" y="4648200"/>
            <a:ext cx="3581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hold time constraints: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&gt;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?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</a:rPr>
              <a:t> 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</p:txBody>
      </p:sp>
      <p:sp>
        <p:nvSpPr>
          <p:cNvPr id="23" name="Text Box 1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33400" y="838200"/>
            <a:ext cx="3581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Add buffers to the short paths:</a:t>
            </a:r>
          </a:p>
        </p:txBody>
      </p:sp>
      <p:graphicFrame>
        <p:nvGraphicFramePr>
          <p:cNvPr id="24" name="Object 3"/>
          <p:cNvGraphicFramePr>
            <a:graphicFrameLocks noChangeAspect="1"/>
          </p:cNvGraphicFramePr>
          <p:nvPr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3818357272"/>
              </p:ext>
            </p:extLst>
          </p:nvPr>
        </p:nvGraphicFramePr>
        <p:xfrm>
          <a:off x="6096000" y="3535363"/>
          <a:ext cx="150813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51" name="VISIO" r:id="rId16" imgW="103805" imgH="503760" progId="Visio.Drawing.6">
                  <p:embed/>
                </p:oleObj>
              </mc:Choice>
              <mc:Fallback>
                <p:oleObj name="VISIO" r:id="rId16" imgW="103805" imgH="503760" progId="Visio.Drawing.6">
                  <p:embed/>
                  <p:pic>
                    <p:nvPicPr>
                      <p:cNvPr id="2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535363"/>
                        <a:ext cx="150813" cy="73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4"/>
          <p:cNvGraphicFramePr>
            <a:graphicFrameLocks noChangeAspect="1"/>
          </p:cNvGraphicFramePr>
          <p:nvPr>
            <p:custDataLst>
              <p:tags r:id="rId10"/>
            </p:custDataLst>
            <p:extLst>
              <p:ext uri="{D42A27DB-BD31-4B8C-83A1-F6EECF244321}">
                <p14:modId xmlns:p14="http://schemas.microsoft.com/office/powerpoint/2010/main" val="2723320387"/>
              </p:ext>
            </p:extLst>
          </p:nvPr>
        </p:nvGraphicFramePr>
        <p:xfrm>
          <a:off x="5715000" y="3276600"/>
          <a:ext cx="4953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52" name="VISIO" r:id="rId18" imgW="256888" imgH="600935" progId="Visio.Drawing.6">
                  <p:embed/>
                </p:oleObj>
              </mc:Choice>
              <mc:Fallback>
                <p:oleObj name="VISIO" r:id="rId18" imgW="256888" imgH="600935" progId="Visio.Drawing.6">
                  <p:embed/>
                  <p:pic>
                    <p:nvPicPr>
                      <p:cNvPr id="2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276600"/>
                        <a:ext cx="4953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 Box 7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257800" y="1066800"/>
            <a:ext cx="358140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latin typeface="Calibri" pitchFamily="34" charset="0"/>
              </a:rPr>
              <a:t>Timing Characteristics</a:t>
            </a:r>
          </a:p>
          <a:p>
            <a:pPr>
              <a:spcBef>
                <a:spcPct val="50000"/>
              </a:spcBef>
            </a:pPr>
            <a:r>
              <a:rPr lang="en-US" sz="1800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	= 30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	= 50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r>
              <a:rPr lang="en-US" sz="2000" b="1" dirty="0">
                <a:latin typeface="Calibri" pitchFamily="34" charset="0"/>
              </a:rPr>
              <a:t> 	= 60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	= 70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	= 35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	= 25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Example: Fixing Hold Time Violation</a:t>
            </a:r>
          </a:p>
        </p:txBody>
      </p:sp>
      <p:graphicFrame>
        <p:nvGraphicFramePr>
          <p:cNvPr id="15" name="Object 4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265682916"/>
              </p:ext>
            </p:extLst>
          </p:nvPr>
        </p:nvGraphicFramePr>
        <p:xfrm>
          <a:off x="914400" y="1281112"/>
          <a:ext cx="3810000" cy="2497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4" name="VISIO" r:id="rId14" imgW="2315768" imgH="1517385" progId="Visio.Drawing.6">
                  <p:embed/>
                </p:oleObj>
              </mc:Choice>
              <mc:Fallback>
                <p:oleObj name="VISIO" r:id="rId14" imgW="2315768" imgH="1517385" progId="Visio.Drawing.6">
                  <p:embed/>
                  <p:pic>
                    <p:nvPicPr>
                      <p:cNvPr id="1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281112"/>
                        <a:ext cx="3810000" cy="2497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19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039421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143000" y="3733800"/>
            <a:ext cx="3886200" cy="307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= 3 x 35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= 105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= 2 x 25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= 50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setup time constraints: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endParaRPr lang="en-US" sz="2000" b="1" i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 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(50 + 105 + 60) </a:t>
            </a: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ps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 = 215 </a:t>
            </a: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ps</a:t>
            </a:r>
            <a:endParaRPr lang="en-US" sz="2000" b="1" dirty="0">
              <a:solidFill>
                <a:srgbClr val="FF0000"/>
              </a:solidFill>
              <a:latin typeface="Calibri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i="1" dirty="0">
                <a:latin typeface="Calibri" pitchFamily="34" charset="0"/>
                <a:cs typeface="Arial" pitchFamily="34" charset="0"/>
              </a:rPr>
              <a:t>f</a:t>
            </a:r>
            <a:r>
              <a:rPr lang="en-US" sz="2000" b="1" i="1" baseline="-25000" dirty="0">
                <a:latin typeface="Calibri" pitchFamily="34" charset="0"/>
                <a:cs typeface="Arial" pitchFamily="34" charset="0"/>
              </a:rPr>
              <a:t>c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1/</a:t>
            </a:r>
            <a:r>
              <a:rPr lang="en-US" sz="2000" b="1" i="1" dirty="0" err="1">
                <a:latin typeface="Calibri" pitchFamily="34" charset="0"/>
                <a:cs typeface="Arial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  <a:cs typeface="Arial" pitchFamily="34" charset="0"/>
              </a:rPr>
              <a:t>c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4.65 GHz</a:t>
            </a:r>
          </a:p>
          <a:p>
            <a:pPr>
              <a:spcBef>
                <a:spcPct val="50000"/>
              </a:spcBef>
            </a:pPr>
            <a:endParaRPr lang="en-US" sz="16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181600" y="4648200"/>
            <a:ext cx="3581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hold time constraints: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&gt;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?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</a:rPr>
              <a:t> 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</p:txBody>
      </p:sp>
      <p:sp>
        <p:nvSpPr>
          <p:cNvPr id="23" name="Text Box 1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33400" y="838200"/>
            <a:ext cx="3581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Add buffers to the short paths:</a:t>
            </a:r>
          </a:p>
        </p:txBody>
      </p:sp>
      <p:graphicFrame>
        <p:nvGraphicFramePr>
          <p:cNvPr id="24" name="Object 3"/>
          <p:cNvGraphicFramePr>
            <a:graphicFrameLocks noChangeAspect="1"/>
          </p:cNvGraphicFramePr>
          <p:nvPr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1010677976"/>
              </p:ext>
            </p:extLst>
          </p:nvPr>
        </p:nvGraphicFramePr>
        <p:xfrm>
          <a:off x="6096000" y="3535363"/>
          <a:ext cx="150813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5" name="VISIO" r:id="rId16" imgW="103805" imgH="503760" progId="Visio.Drawing.6">
                  <p:embed/>
                </p:oleObj>
              </mc:Choice>
              <mc:Fallback>
                <p:oleObj name="VISIO" r:id="rId16" imgW="103805" imgH="503760" progId="Visio.Drawing.6">
                  <p:embed/>
                  <p:pic>
                    <p:nvPicPr>
                      <p:cNvPr id="2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535363"/>
                        <a:ext cx="150813" cy="73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4"/>
          <p:cNvGraphicFramePr>
            <a:graphicFrameLocks noChangeAspect="1"/>
          </p:cNvGraphicFramePr>
          <p:nvPr>
            <p:custDataLst>
              <p:tags r:id="rId10"/>
            </p:custDataLst>
            <p:extLst>
              <p:ext uri="{D42A27DB-BD31-4B8C-83A1-F6EECF244321}">
                <p14:modId xmlns:p14="http://schemas.microsoft.com/office/powerpoint/2010/main" val="1711663943"/>
              </p:ext>
            </p:extLst>
          </p:nvPr>
        </p:nvGraphicFramePr>
        <p:xfrm>
          <a:off x="5715000" y="3276600"/>
          <a:ext cx="4953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6" name="VISIO" r:id="rId18" imgW="256888" imgH="600935" progId="Visio.Drawing.6">
                  <p:embed/>
                </p:oleObj>
              </mc:Choice>
              <mc:Fallback>
                <p:oleObj name="VISIO" r:id="rId18" imgW="256888" imgH="600935" progId="Visio.Drawing.6">
                  <p:embed/>
                  <p:pic>
                    <p:nvPicPr>
                      <p:cNvPr id="2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276600"/>
                        <a:ext cx="4953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 Box 7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257800" y="1066800"/>
            <a:ext cx="358140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latin typeface="Calibri" pitchFamily="34" charset="0"/>
              </a:rPr>
              <a:t>Timing Characteristics</a:t>
            </a:r>
          </a:p>
          <a:p>
            <a:pPr>
              <a:spcBef>
                <a:spcPct val="50000"/>
              </a:spcBef>
            </a:pPr>
            <a:r>
              <a:rPr lang="en-US" sz="1800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	= 30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	= 50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r>
              <a:rPr lang="en-US" sz="2000" b="1" dirty="0">
                <a:latin typeface="Calibri" pitchFamily="34" charset="0"/>
              </a:rPr>
              <a:t> 	= 60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	= 70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	= 35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	= 25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16" name="Freeform 4">
            <a:extLst>
              <a:ext uri="{FF2B5EF4-FFF2-40B4-BE49-F238E27FC236}">
                <a16:creationId xmlns:a16="http://schemas.microsoft.com/office/drawing/2014/main" id="{E5C624EF-C148-4763-BA69-B19EACF5E2A5}"/>
              </a:ext>
            </a:extLst>
          </p:cNvPr>
          <p:cNvSpPr/>
          <p:nvPr/>
        </p:nvSpPr>
        <p:spPr bwMode="auto">
          <a:xfrm>
            <a:off x="1308101" y="1879601"/>
            <a:ext cx="2946400" cy="1600200"/>
          </a:xfrm>
          <a:custGeom>
            <a:avLst/>
            <a:gdLst>
              <a:gd name="connsiteX0" fmla="*/ 0 w 3203575"/>
              <a:gd name="connsiteY0" fmla="*/ 0 h 1781175"/>
              <a:gd name="connsiteX1" fmla="*/ 606425 w 3203575"/>
              <a:gd name="connsiteY1" fmla="*/ 0 h 1781175"/>
              <a:gd name="connsiteX2" fmla="*/ 1139825 w 3203575"/>
              <a:gd name="connsiteY2" fmla="*/ 107950 h 1781175"/>
              <a:gd name="connsiteX3" fmla="*/ 1346200 w 3203575"/>
              <a:gd name="connsiteY3" fmla="*/ 104775 h 1781175"/>
              <a:gd name="connsiteX4" fmla="*/ 1346200 w 3203575"/>
              <a:gd name="connsiteY4" fmla="*/ 1047750 h 1781175"/>
              <a:gd name="connsiteX5" fmla="*/ 1485900 w 3203575"/>
              <a:gd name="connsiteY5" fmla="*/ 1044575 h 1781175"/>
              <a:gd name="connsiteX6" fmla="*/ 1955800 w 3203575"/>
              <a:gd name="connsiteY6" fmla="*/ 1146175 h 1781175"/>
              <a:gd name="connsiteX7" fmla="*/ 2060575 w 3203575"/>
              <a:gd name="connsiteY7" fmla="*/ 1143000 h 1781175"/>
              <a:gd name="connsiteX8" fmla="*/ 2060575 w 3203575"/>
              <a:gd name="connsiteY8" fmla="*/ 1676400 h 1781175"/>
              <a:gd name="connsiteX9" fmla="*/ 2327275 w 3203575"/>
              <a:gd name="connsiteY9" fmla="*/ 1676400 h 1781175"/>
              <a:gd name="connsiteX10" fmla="*/ 2794000 w 3203575"/>
              <a:gd name="connsiteY10" fmla="*/ 1774825 h 1781175"/>
              <a:gd name="connsiteX11" fmla="*/ 3203575 w 3203575"/>
              <a:gd name="connsiteY11" fmla="*/ 1781175 h 1781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03575" h="1781175">
                <a:moveTo>
                  <a:pt x="0" y="0"/>
                </a:moveTo>
                <a:lnTo>
                  <a:pt x="606425" y="0"/>
                </a:lnTo>
                <a:lnTo>
                  <a:pt x="1139825" y="107950"/>
                </a:lnTo>
                <a:lnTo>
                  <a:pt x="1346200" y="104775"/>
                </a:lnTo>
                <a:lnTo>
                  <a:pt x="1346200" y="1047750"/>
                </a:lnTo>
                <a:lnTo>
                  <a:pt x="1485900" y="1044575"/>
                </a:lnTo>
                <a:lnTo>
                  <a:pt x="1955800" y="1146175"/>
                </a:lnTo>
                <a:lnTo>
                  <a:pt x="2060575" y="1143000"/>
                </a:lnTo>
                <a:lnTo>
                  <a:pt x="2060575" y="1676400"/>
                </a:lnTo>
                <a:lnTo>
                  <a:pt x="2327275" y="1676400"/>
                </a:lnTo>
                <a:lnTo>
                  <a:pt x="2794000" y="1774825"/>
                </a:lnTo>
                <a:lnTo>
                  <a:pt x="3203575" y="1781175"/>
                </a:ln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41759B3-7941-4ED5-8686-81845B9996D5}"/>
              </a:ext>
            </a:extLst>
          </p:cNvPr>
          <p:cNvSpPr/>
          <p:nvPr/>
        </p:nvSpPr>
        <p:spPr>
          <a:xfrm>
            <a:off x="2590266" y="2010648"/>
            <a:ext cx="5661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FF0000"/>
                </a:solidFill>
                <a:latin typeface="Calibri" pitchFamily="34" charset="0"/>
              </a:rPr>
              <a:t>pd</a:t>
            </a:r>
            <a:endParaRPr lang="en-US" sz="2800" b="1" baseline="-25000" dirty="0">
              <a:solidFill>
                <a:srgbClr val="FF0000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D0E4F82-0D65-4009-BBE1-31F03A9781D7}"/>
              </a:ext>
            </a:extLst>
          </p:cNvPr>
          <p:cNvCxnSpPr>
            <a:cxnSpLocks/>
          </p:cNvCxnSpPr>
          <p:nvPr/>
        </p:nvCxnSpPr>
        <p:spPr bwMode="auto">
          <a:xfrm>
            <a:off x="1216634" y="1555533"/>
            <a:ext cx="0" cy="351115"/>
          </a:xfrm>
          <a:prstGeom prst="straightConnector1">
            <a:avLst/>
          </a:prstGeom>
          <a:solidFill>
            <a:srgbClr val="C0C0C0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0B0C46F0-293B-42F1-9C4C-1FFB247BB001}"/>
              </a:ext>
            </a:extLst>
          </p:cNvPr>
          <p:cNvSpPr/>
          <p:nvPr/>
        </p:nvSpPr>
        <p:spPr>
          <a:xfrm>
            <a:off x="444361" y="1362731"/>
            <a:ext cx="6655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chemeClr val="accent1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chemeClr val="accent1"/>
                </a:solidFill>
                <a:latin typeface="Calibri" pitchFamily="34" charset="0"/>
              </a:rPr>
              <a:t>pcq</a:t>
            </a:r>
            <a:endParaRPr lang="en-US" sz="2800" b="1" baseline="-25000" dirty="0">
              <a:solidFill>
                <a:schemeClr val="accent1"/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58933A2-9CAA-4994-84F9-AE21F538F09E}"/>
              </a:ext>
            </a:extLst>
          </p:cNvPr>
          <p:cNvCxnSpPr>
            <a:cxnSpLocks/>
          </p:cNvCxnSpPr>
          <p:nvPr/>
        </p:nvCxnSpPr>
        <p:spPr bwMode="auto">
          <a:xfrm>
            <a:off x="1222375" y="1885950"/>
            <a:ext cx="228600" cy="0"/>
          </a:xfrm>
          <a:prstGeom prst="straightConnector1">
            <a:avLst/>
          </a:prstGeom>
          <a:solidFill>
            <a:srgbClr val="C0C0C0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68E85DE1-54E4-44DE-8119-B474D8B7CD82}"/>
              </a:ext>
            </a:extLst>
          </p:cNvPr>
          <p:cNvSpPr/>
          <p:nvPr/>
        </p:nvSpPr>
        <p:spPr>
          <a:xfrm>
            <a:off x="3945602" y="3429000"/>
            <a:ext cx="8642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rgbClr val="7030A0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7030A0"/>
                </a:solidFill>
                <a:latin typeface="Calibri" pitchFamily="34" charset="0"/>
              </a:rPr>
              <a:t>setup</a:t>
            </a:r>
            <a:endParaRPr lang="en-US" sz="2800" b="1" baseline="-25000" dirty="0">
              <a:solidFill>
                <a:srgbClr val="7030A0"/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7FC5845-706B-4FCD-99B9-AF3BC2A38B77}"/>
              </a:ext>
            </a:extLst>
          </p:cNvPr>
          <p:cNvCxnSpPr>
            <a:cxnSpLocks/>
          </p:cNvCxnSpPr>
          <p:nvPr/>
        </p:nvCxnSpPr>
        <p:spPr bwMode="auto">
          <a:xfrm>
            <a:off x="4041367" y="3463925"/>
            <a:ext cx="365533" cy="0"/>
          </a:xfrm>
          <a:prstGeom prst="straightConnector1">
            <a:avLst/>
          </a:prstGeom>
          <a:solidFill>
            <a:srgbClr val="C0C0C0"/>
          </a:solidFill>
          <a:ln w="57150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332272798"/>
      </p:ext>
    </p:extLst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Example: Fixing Hold Time Violation</a:t>
            </a:r>
          </a:p>
        </p:txBody>
      </p:sp>
      <p:graphicFrame>
        <p:nvGraphicFramePr>
          <p:cNvPr id="15" name="Object 4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914400" y="1281112"/>
          <a:ext cx="3810000" cy="2497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98" name="VISIO" r:id="rId15" imgW="2315768" imgH="1517385" progId="Visio.Drawing.6">
                  <p:embed/>
                </p:oleObj>
              </mc:Choice>
              <mc:Fallback>
                <p:oleObj name="VISIO" r:id="rId15" imgW="2315768" imgH="1517385" progId="Visio.Drawing.6">
                  <p:embed/>
                  <p:pic>
                    <p:nvPicPr>
                      <p:cNvPr id="1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281112"/>
                        <a:ext cx="3810000" cy="2497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19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039421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143000" y="3733800"/>
            <a:ext cx="3886200" cy="307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= 3 x 35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= 105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= 2 x 25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= 50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setup time constraints: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endParaRPr lang="en-US" sz="2000" b="1" i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 (50 + 105 + 60) </a:t>
            </a:r>
            <a:r>
              <a:rPr lang="en-US" sz="2000" b="1" dirty="0" err="1">
                <a:latin typeface="Calibri" pitchFamily="34" charset="0"/>
                <a:cs typeface="Arial" pitchFamily="34" charset="0"/>
              </a:rPr>
              <a:t>ps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215 </a:t>
            </a:r>
            <a:r>
              <a:rPr lang="en-US" sz="2000" b="1" dirty="0" err="1">
                <a:latin typeface="Calibri" pitchFamily="34" charset="0"/>
                <a:cs typeface="Arial" pitchFamily="34" charset="0"/>
              </a:rPr>
              <a:t>ps</a:t>
            </a:r>
            <a:endParaRPr lang="en-US" sz="2000" b="1" dirty="0">
              <a:latin typeface="Calibri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i="1" dirty="0">
                <a:latin typeface="Calibri" pitchFamily="34" charset="0"/>
                <a:cs typeface="Arial" pitchFamily="34" charset="0"/>
              </a:rPr>
              <a:t>f</a:t>
            </a:r>
            <a:r>
              <a:rPr lang="en-US" sz="2000" b="1" i="1" baseline="-25000" dirty="0">
                <a:latin typeface="Calibri" pitchFamily="34" charset="0"/>
                <a:cs typeface="Arial" pitchFamily="34" charset="0"/>
              </a:rPr>
              <a:t>c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1/</a:t>
            </a:r>
            <a:r>
              <a:rPr lang="en-US" sz="2000" b="1" i="1" dirty="0" err="1">
                <a:latin typeface="Calibri" pitchFamily="34" charset="0"/>
                <a:cs typeface="Arial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  <a:cs typeface="Arial" pitchFamily="34" charset="0"/>
              </a:rPr>
              <a:t>c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4.65 GHz</a:t>
            </a:r>
          </a:p>
          <a:p>
            <a:pPr>
              <a:spcBef>
                <a:spcPct val="50000"/>
              </a:spcBef>
            </a:pPr>
            <a:endParaRPr lang="en-US" sz="16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181600" y="4648200"/>
            <a:ext cx="3581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hold time constraints: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&gt;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?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</a:rPr>
              <a:t> 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</p:txBody>
      </p:sp>
      <p:sp>
        <p:nvSpPr>
          <p:cNvPr id="23" name="Text Box 1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33400" y="838200"/>
            <a:ext cx="3581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Add buffers to the short paths:</a:t>
            </a:r>
          </a:p>
        </p:txBody>
      </p:sp>
      <p:graphicFrame>
        <p:nvGraphicFramePr>
          <p:cNvPr id="24" name="Object 3"/>
          <p:cNvGraphicFramePr>
            <a:graphicFrameLocks noChangeAspect="1"/>
          </p:cNvGraphicFramePr>
          <p:nvPr>
            <p:custDataLst>
              <p:tags r:id="rId9"/>
            </p:custDataLst>
            <p:extLst/>
          </p:nvPr>
        </p:nvGraphicFramePr>
        <p:xfrm>
          <a:off x="6096000" y="3535363"/>
          <a:ext cx="150813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99" name="VISIO" r:id="rId17" imgW="103805" imgH="503760" progId="Visio.Drawing.6">
                  <p:embed/>
                </p:oleObj>
              </mc:Choice>
              <mc:Fallback>
                <p:oleObj name="VISIO" r:id="rId17" imgW="103805" imgH="503760" progId="Visio.Drawing.6">
                  <p:embed/>
                  <p:pic>
                    <p:nvPicPr>
                      <p:cNvPr id="2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535363"/>
                        <a:ext cx="150813" cy="73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4"/>
          <p:cNvGraphicFramePr>
            <a:graphicFrameLocks noChangeAspect="1"/>
          </p:cNvGraphicFramePr>
          <p:nvPr>
            <p:custDataLst>
              <p:tags r:id="rId10"/>
            </p:custDataLst>
            <p:extLst/>
          </p:nvPr>
        </p:nvGraphicFramePr>
        <p:xfrm>
          <a:off x="5715000" y="3276600"/>
          <a:ext cx="4953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00" name="VISIO" r:id="rId19" imgW="256888" imgH="600935" progId="Visio.Drawing.6">
                  <p:embed/>
                </p:oleObj>
              </mc:Choice>
              <mc:Fallback>
                <p:oleObj name="VISIO" r:id="rId19" imgW="256888" imgH="600935" progId="Visio.Drawing.6">
                  <p:embed/>
                  <p:pic>
                    <p:nvPicPr>
                      <p:cNvPr id="2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276600"/>
                        <a:ext cx="4953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 Box 7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257800" y="1066800"/>
            <a:ext cx="358140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latin typeface="Calibri" pitchFamily="34" charset="0"/>
              </a:rPr>
              <a:t>Timing Characteristics</a:t>
            </a:r>
          </a:p>
          <a:p>
            <a:pPr>
              <a:spcBef>
                <a:spcPct val="50000"/>
              </a:spcBef>
            </a:pPr>
            <a:r>
              <a:rPr lang="en-US" sz="1800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	= 30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	= 50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r>
              <a:rPr lang="en-US" sz="2000" b="1" dirty="0">
                <a:latin typeface="Calibri" pitchFamily="34" charset="0"/>
              </a:rPr>
              <a:t> 	= 60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	= 70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	= 35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	= 25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13" name="Oval 12"/>
          <p:cNvSpPr/>
          <p:nvPr/>
        </p:nvSpPr>
        <p:spPr bwMode="auto">
          <a:xfrm>
            <a:off x="2276476" y="5943600"/>
            <a:ext cx="1066800" cy="513826"/>
          </a:xfrm>
          <a:prstGeom prst="ellipse">
            <a:avLst/>
          </a:prstGeom>
          <a:noFill/>
          <a:ln w="508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315054" y="5867400"/>
            <a:ext cx="264759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000" b="1" spc="-20" dirty="0">
                <a:solidFill>
                  <a:srgbClr val="008000"/>
                </a:solidFill>
                <a:latin typeface="Calibri" pitchFamily="34" charset="0"/>
              </a:rPr>
              <a:t>Note: no change</a:t>
            </a:r>
          </a:p>
          <a:p>
            <a:pPr>
              <a:spcBef>
                <a:spcPts val="0"/>
              </a:spcBef>
            </a:pPr>
            <a:r>
              <a:rPr lang="en-US" sz="2000" b="1" spc="-20" dirty="0">
                <a:solidFill>
                  <a:srgbClr val="008000"/>
                </a:solidFill>
                <a:latin typeface="Calibri" pitchFamily="34" charset="0"/>
              </a:rPr>
              <a:t>to max frequency!</a:t>
            </a:r>
          </a:p>
        </p:txBody>
      </p:sp>
    </p:spTree>
    <p:extLst>
      <p:ext uri="{BB962C8B-B14F-4D97-AF65-F5344CB8AC3E}">
        <p14:creationId xmlns:p14="http://schemas.microsoft.com/office/powerpoint/2010/main" val="19914613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Example: Fixing Hold Time Violation</a:t>
            </a:r>
          </a:p>
        </p:txBody>
      </p:sp>
      <p:graphicFrame>
        <p:nvGraphicFramePr>
          <p:cNvPr id="15" name="Object 4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422312363"/>
              </p:ext>
            </p:extLst>
          </p:nvPr>
        </p:nvGraphicFramePr>
        <p:xfrm>
          <a:off x="914400" y="1281112"/>
          <a:ext cx="3810000" cy="2497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2" name="VISIO" r:id="rId14" imgW="2315768" imgH="1517385" progId="Visio.Drawing.6">
                  <p:embed/>
                </p:oleObj>
              </mc:Choice>
              <mc:Fallback>
                <p:oleObj name="VISIO" r:id="rId14" imgW="2315768" imgH="1517385" progId="Visio.Drawing.6">
                  <p:embed/>
                  <p:pic>
                    <p:nvPicPr>
                      <p:cNvPr id="1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281112"/>
                        <a:ext cx="3810000" cy="2497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19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039421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143000" y="3733800"/>
            <a:ext cx="3886200" cy="307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= 3 x 35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= 105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= 2 x 25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= 50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setup time constraints: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endParaRPr lang="en-US" sz="2000" b="1" i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 (50 + 105 + 60) </a:t>
            </a:r>
            <a:r>
              <a:rPr lang="en-US" sz="2000" b="1" dirty="0" err="1">
                <a:latin typeface="Calibri" pitchFamily="34" charset="0"/>
                <a:cs typeface="Arial" pitchFamily="34" charset="0"/>
              </a:rPr>
              <a:t>ps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215 </a:t>
            </a:r>
            <a:r>
              <a:rPr lang="en-US" sz="2000" b="1" dirty="0" err="1">
                <a:latin typeface="Calibri" pitchFamily="34" charset="0"/>
                <a:cs typeface="Arial" pitchFamily="34" charset="0"/>
              </a:rPr>
              <a:t>ps</a:t>
            </a:r>
            <a:endParaRPr lang="en-US" sz="2000" b="1" dirty="0">
              <a:latin typeface="Calibri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i="1" dirty="0">
                <a:latin typeface="Calibri" pitchFamily="34" charset="0"/>
                <a:cs typeface="Arial" pitchFamily="34" charset="0"/>
              </a:rPr>
              <a:t>f</a:t>
            </a:r>
            <a:r>
              <a:rPr lang="en-US" sz="2000" b="1" i="1" baseline="-25000" dirty="0">
                <a:latin typeface="Calibri" pitchFamily="34" charset="0"/>
                <a:cs typeface="Arial" pitchFamily="34" charset="0"/>
              </a:rPr>
              <a:t>c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1/</a:t>
            </a:r>
            <a:r>
              <a:rPr lang="en-US" sz="2000" b="1" i="1" dirty="0" err="1">
                <a:latin typeface="Calibri" pitchFamily="34" charset="0"/>
                <a:cs typeface="Arial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  <a:cs typeface="Arial" pitchFamily="34" charset="0"/>
              </a:rPr>
              <a:t>c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4.65 GHz</a:t>
            </a:r>
          </a:p>
          <a:p>
            <a:pPr>
              <a:spcBef>
                <a:spcPct val="50000"/>
              </a:spcBef>
            </a:pPr>
            <a:endParaRPr lang="en-US" sz="16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181600" y="4648200"/>
            <a:ext cx="3581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hold time constraints: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&gt;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?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(30 + 50) </a:t>
            </a: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</a:rPr>
              <a:t>ps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&gt; 70 </a:t>
            </a: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</a:rPr>
              <a:t>ps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? 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</p:txBody>
      </p:sp>
      <p:sp>
        <p:nvSpPr>
          <p:cNvPr id="23" name="Text Box 1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33400" y="838200"/>
            <a:ext cx="3581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Add buffers to the short paths:</a:t>
            </a:r>
          </a:p>
        </p:txBody>
      </p:sp>
      <p:sp>
        <p:nvSpPr>
          <p:cNvPr id="26" name="Text Box 7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257800" y="1066800"/>
            <a:ext cx="358140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latin typeface="Calibri" pitchFamily="34" charset="0"/>
              </a:rPr>
              <a:t>Timing Characteristics</a:t>
            </a:r>
          </a:p>
          <a:p>
            <a:pPr>
              <a:spcBef>
                <a:spcPct val="50000"/>
              </a:spcBef>
            </a:pPr>
            <a:r>
              <a:rPr lang="en-US" sz="1800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	= 30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	= 50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r>
              <a:rPr lang="en-US" sz="2000" b="1" dirty="0">
                <a:latin typeface="Calibri" pitchFamily="34" charset="0"/>
              </a:rPr>
              <a:t> 	= 60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	= 70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	= 35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	= 25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805246" y="6481763"/>
            <a:ext cx="2057400" cy="365125"/>
          </a:xfrm>
        </p:spPr>
        <p:txBody>
          <a:bodyPr/>
          <a:lstStyle/>
          <a:p>
            <a:fld id="{3F7A0F0B-C524-490E-9528-FEC33668804C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13" name="Freeform 2">
            <a:extLst>
              <a:ext uri="{FF2B5EF4-FFF2-40B4-BE49-F238E27FC236}">
                <a16:creationId xmlns:a16="http://schemas.microsoft.com/office/drawing/2014/main" id="{695E3D44-7732-4590-BBDC-55BB3AA6070C}"/>
              </a:ext>
            </a:extLst>
          </p:cNvPr>
          <p:cNvSpPr/>
          <p:nvPr/>
        </p:nvSpPr>
        <p:spPr bwMode="auto">
          <a:xfrm>
            <a:off x="1295400" y="3467764"/>
            <a:ext cx="2967811" cy="99348"/>
          </a:xfrm>
          <a:custGeom>
            <a:avLst/>
            <a:gdLst>
              <a:gd name="connsiteX0" fmla="*/ 0 w 3200400"/>
              <a:gd name="connsiteY0" fmla="*/ 111125 h 111125"/>
              <a:gd name="connsiteX1" fmla="*/ 2320925 w 3200400"/>
              <a:gd name="connsiteY1" fmla="*/ 111125 h 111125"/>
              <a:gd name="connsiteX2" fmla="*/ 2781300 w 3200400"/>
              <a:gd name="connsiteY2" fmla="*/ 0 h 111125"/>
              <a:gd name="connsiteX3" fmla="*/ 3200400 w 3200400"/>
              <a:gd name="connsiteY3" fmla="*/ 12700 h 11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0" h="111125">
                <a:moveTo>
                  <a:pt x="0" y="111125"/>
                </a:moveTo>
                <a:lnTo>
                  <a:pt x="2320925" y="111125"/>
                </a:lnTo>
                <a:lnTo>
                  <a:pt x="2781300" y="0"/>
                </a:lnTo>
                <a:lnTo>
                  <a:pt x="3200400" y="12700"/>
                </a:ln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id="{9C441A1B-A065-4D4D-9FF5-6D8E5653B615}"/>
              </a:ext>
            </a:extLst>
          </p:cNvPr>
          <p:cNvSpPr/>
          <p:nvPr/>
        </p:nvSpPr>
        <p:spPr bwMode="auto">
          <a:xfrm>
            <a:off x="1299383" y="2909062"/>
            <a:ext cx="2967815" cy="99348"/>
          </a:xfrm>
          <a:custGeom>
            <a:avLst/>
            <a:gdLst>
              <a:gd name="connsiteX0" fmla="*/ 0 w 3200400"/>
              <a:gd name="connsiteY0" fmla="*/ 111125 h 111125"/>
              <a:gd name="connsiteX1" fmla="*/ 2320925 w 3200400"/>
              <a:gd name="connsiteY1" fmla="*/ 111125 h 111125"/>
              <a:gd name="connsiteX2" fmla="*/ 2781300 w 3200400"/>
              <a:gd name="connsiteY2" fmla="*/ 0 h 111125"/>
              <a:gd name="connsiteX3" fmla="*/ 3200400 w 3200400"/>
              <a:gd name="connsiteY3" fmla="*/ 12700 h 111125"/>
              <a:gd name="connsiteX0" fmla="*/ 0 w 3200400"/>
              <a:gd name="connsiteY0" fmla="*/ 111125 h 111125"/>
              <a:gd name="connsiteX1" fmla="*/ 1495425 w 3200400"/>
              <a:gd name="connsiteY1" fmla="*/ 107950 h 111125"/>
              <a:gd name="connsiteX2" fmla="*/ 2781300 w 3200400"/>
              <a:gd name="connsiteY2" fmla="*/ 0 h 111125"/>
              <a:gd name="connsiteX3" fmla="*/ 3200400 w 3200400"/>
              <a:gd name="connsiteY3" fmla="*/ 12700 h 111125"/>
              <a:gd name="connsiteX0" fmla="*/ 0 w 3200400"/>
              <a:gd name="connsiteY0" fmla="*/ 104775 h 104775"/>
              <a:gd name="connsiteX1" fmla="*/ 1495425 w 3200400"/>
              <a:gd name="connsiteY1" fmla="*/ 101600 h 104775"/>
              <a:gd name="connsiteX2" fmla="*/ 1968500 w 3200400"/>
              <a:gd name="connsiteY2" fmla="*/ 0 h 104775"/>
              <a:gd name="connsiteX3" fmla="*/ 3200400 w 3200400"/>
              <a:gd name="connsiteY3" fmla="*/ 6350 h 104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0400" h="104775">
                <a:moveTo>
                  <a:pt x="0" y="104775"/>
                </a:moveTo>
                <a:lnTo>
                  <a:pt x="1495425" y="101600"/>
                </a:lnTo>
                <a:lnTo>
                  <a:pt x="1968500" y="0"/>
                </a:lnTo>
                <a:lnTo>
                  <a:pt x="3200400" y="6350"/>
                </a:lnTo>
              </a:path>
            </a:pathLst>
          </a:cu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6E1F46C-3025-437B-AF08-DB96D92AA733}"/>
              </a:ext>
            </a:extLst>
          </p:cNvPr>
          <p:cNvCxnSpPr>
            <a:cxnSpLocks/>
          </p:cNvCxnSpPr>
          <p:nvPr/>
        </p:nvCxnSpPr>
        <p:spPr bwMode="auto">
          <a:xfrm>
            <a:off x="1210219" y="1572051"/>
            <a:ext cx="0" cy="2018874"/>
          </a:xfrm>
          <a:prstGeom prst="straightConnector1">
            <a:avLst/>
          </a:prstGeom>
          <a:solidFill>
            <a:srgbClr val="C0C0C0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2B6A536C-7706-454D-9B56-527B02198BB4}"/>
              </a:ext>
            </a:extLst>
          </p:cNvPr>
          <p:cNvSpPr/>
          <p:nvPr/>
        </p:nvSpPr>
        <p:spPr>
          <a:xfrm>
            <a:off x="382713" y="2324287"/>
            <a:ext cx="6319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chemeClr val="accent1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chemeClr val="accent1"/>
                </a:solidFill>
                <a:latin typeface="Calibri" pitchFamily="34" charset="0"/>
              </a:rPr>
              <a:t>ccq</a:t>
            </a:r>
            <a:endParaRPr lang="en-US" sz="2800" b="1" baseline="-25000" dirty="0">
              <a:solidFill>
                <a:schemeClr val="accent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06B79D6-DCC4-4570-98E1-DD798FB6BD4E}"/>
              </a:ext>
            </a:extLst>
          </p:cNvPr>
          <p:cNvSpPr/>
          <p:nvPr/>
        </p:nvSpPr>
        <p:spPr>
          <a:xfrm>
            <a:off x="2247424" y="2935219"/>
            <a:ext cx="5325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FF0000"/>
                </a:solidFill>
                <a:latin typeface="Calibri" pitchFamily="34" charset="0"/>
              </a:rPr>
              <a:t>cd</a:t>
            </a:r>
            <a:endParaRPr lang="en-US" sz="2800" b="1" baseline="-25000" dirty="0">
              <a:solidFill>
                <a:srgbClr val="FF0000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4C8E231-1942-4E11-9EE2-06A648C1D6B0}"/>
              </a:ext>
            </a:extLst>
          </p:cNvPr>
          <p:cNvCxnSpPr>
            <a:cxnSpLocks/>
          </p:cNvCxnSpPr>
          <p:nvPr/>
        </p:nvCxnSpPr>
        <p:spPr bwMode="auto">
          <a:xfrm>
            <a:off x="1214437" y="3009739"/>
            <a:ext cx="228600" cy="0"/>
          </a:xfrm>
          <a:prstGeom prst="straightConnector1">
            <a:avLst/>
          </a:prstGeom>
          <a:solidFill>
            <a:srgbClr val="C0C0C0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BFD3F9E-310E-4FA6-991B-B9812A323384}"/>
              </a:ext>
            </a:extLst>
          </p:cNvPr>
          <p:cNvCxnSpPr>
            <a:cxnSpLocks/>
          </p:cNvCxnSpPr>
          <p:nvPr/>
        </p:nvCxnSpPr>
        <p:spPr bwMode="auto">
          <a:xfrm>
            <a:off x="1214437" y="3564730"/>
            <a:ext cx="228600" cy="0"/>
          </a:xfrm>
          <a:prstGeom prst="straightConnector1">
            <a:avLst/>
          </a:prstGeom>
          <a:solidFill>
            <a:srgbClr val="C0C0C0"/>
          </a:solidFill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29" name="Object 3">
            <a:extLst>
              <a:ext uri="{FF2B5EF4-FFF2-40B4-BE49-F238E27FC236}">
                <a16:creationId xmlns:a16="http://schemas.microsoft.com/office/drawing/2014/main" id="{C4F38427-6122-42BB-B92B-BD3ADEB9A529}"/>
              </a:ext>
            </a:extLst>
          </p:cNvPr>
          <p:cNvGraphicFramePr>
            <a:graphicFrameLocks noChangeAspect="1"/>
          </p:cNvGraphicFramePr>
          <p:nvPr>
            <p:custDataLst>
              <p:tags r:id="rId10"/>
            </p:custDataLst>
            <p:extLst>
              <p:ext uri="{D42A27DB-BD31-4B8C-83A1-F6EECF244321}">
                <p14:modId xmlns:p14="http://schemas.microsoft.com/office/powerpoint/2010/main" val="2682442610"/>
              </p:ext>
            </p:extLst>
          </p:nvPr>
        </p:nvGraphicFramePr>
        <p:xfrm>
          <a:off x="6096000" y="3535363"/>
          <a:ext cx="150813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3" name="VISIO" r:id="rId16" imgW="103805" imgH="503760" progId="Visio.Drawing.6">
                  <p:embed/>
                </p:oleObj>
              </mc:Choice>
              <mc:Fallback>
                <p:oleObj name="VISIO" r:id="rId16" imgW="103805" imgH="503760" progId="Visio.Drawing.6">
                  <p:embed/>
                  <p:pic>
                    <p:nvPicPr>
                      <p:cNvPr id="29" name="Object 3">
                        <a:extLst>
                          <a:ext uri="{FF2B5EF4-FFF2-40B4-BE49-F238E27FC236}">
                            <a16:creationId xmlns:a16="http://schemas.microsoft.com/office/drawing/2014/main" id="{C4F38427-6122-42BB-B92B-BD3ADEB9A52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535363"/>
                        <a:ext cx="150813" cy="73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4">
            <a:extLst>
              <a:ext uri="{FF2B5EF4-FFF2-40B4-BE49-F238E27FC236}">
                <a16:creationId xmlns:a16="http://schemas.microsoft.com/office/drawing/2014/main" id="{6BB30FB2-B750-42AD-A21C-A0279956FACC}"/>
              </a:ext>
            </a:extLst>
          </p:cNvPr>
          <p:cNvGraphicFramePr>
            <a:graphicFrameLocks noChangeAspect="1"/>
          </p:cNvGraphicFramePr>
          <p:nvPr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1110184349"/>
              </p:ext>
            </p:extLst>
          </p:nvPr>
        </p:nvGraphicFramePr>
        <p:xfrm>
          <a:off x="5715000" y="3276600"/>
          <a:ext cx="4953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4" name="VISIO" r:id="rId18" imgW="256888" imgH="600935" progId="Visio.Drawing.6">
                  <p:embed/>
                </p:oleObj>
              </mc:Choice>
              <mc:Fallback>
                <p:oleObj name="VISIO" r:id="rId18" imgW="256888" imgH="600935" progId="Visio.Drawing.6">
                  <p:embed/>
                  <p:pic>
                    <p:nvPicPr>
                      <p:cNvPr id="30" name="Object 4">
                        <a:extLst>
                          <a:ext uri="{FF2B5EF4-FFF2-40B4-BE49-F238E27FC236}">
                            <a16:creationId xmlns:a16="http://schemas.microsoft.com/office/drawing/2014/main" id="{6BB30FB2-B750-42AD-A21C-A0279956FAC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276600"/>
                        <a:ext cx="4953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9103176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z="3600" dirty="0"/>
              <a:t>Circuit Design is a Tradeoff Between:</a:t>
            </a:r>
            <a:endParaRPr lang="en-GB" sz="3600" dirty="0"/>
          </a:p>
        </p:txBody>
      </p:sp>
      <p:sp>
        <p:nvSpPr>
          <p:cNvPr id="13315" name="Content Placeholder 6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484236"/>
          </a:xfrm>
        </p:spPr>
        <p:txBody>
          <a:bodyPr/>
          <a:lstStyle/>
          <a:p>
            <a:r>
              <a:rPr lang="en-US" dirty="0"/>
              <a:t>Area</a:t>
            </a:r>
          </a:p>
          <a:p>
            <a:pPr lvl="1"/>
            <a:r>
              <a:rPr lang="en-US" dirty="0"/>
              <a:t>Circuit </a:t>
            </a:r>
            <a:r>
              <a:rPr lang="en-US" b="1" dirty="0">
                <a:solidFill>
                  <a:srgbClr val="0432FF"/>
                </a:solidFill>
              </a:rPr>
              <a:t>area</a:t>
            </a:r>
            <a:r>
              <a:rPr lang="en-US" dirty="0"/>
              <a:t> is proportional to the </a:t>
            </a:r>
            <a:r>
              <a:rPr lang="en-US" b="1" dirty="0">
                <a:solidFill>
                  <a:srgbClr val="FF0000"/>
                </a:solidFill>
              </a:rPr>
              <a:t>cost</a:t>
            </a:r>
            <a:r>
              <a:rPr lang="en-US" dirty="0"/>
              <a:t> of the device</a:t>
            </a:r>
          </a:p>
          <a:p>
            <a:pPr lvl="1"/>
            <a:endParaRPr lang="en-US" dirty="0"/>
          </a:p>
          <a:p>
            <a:r>
              <a:rPr lang="en-US" dirty="0"/>
              <a:t>Speed / Throughput </a:t>
            </a:r>
          </a:p>
          <a:p>
            <a:pPr lvl="1"/>
            <a:r>
              <a:rPr lang="en-US" dirty="0"/>
              <a:t>We want </a:t>
            </a:r>
            <a:r>
              <a:rPr lang="en-US" b="1" dirty="0">
                <a:solidFill>
                  <a:srgbClr val="008000"/>
                </a:solidFill>
              </a:rPr>
              <a:t>faster</a:t>
            </a:r>
            <a:r>
              <a:rPr lang="en-US" dirty="0"/>
              <a:t>, more </a:t>
            </a:r>
            <a:r>
              <a:rPr lang="en-US" b="1" dirty="0">
                <a:solidFill>
                  <a:srgbClr val="008000"/>
                </a:solidFill>
              </a:rPr>
              <a:t>capable</a:t>
            </a:r>
            <a:r>
              <a:rPr lang="en-US" dirty="0"/>
              <a:t> circuits</a:t>
            </a:r>
          </a:p>
          <a:p>
            <a:pPr lvl="1"/>
            <a:endParaRPr lang="en-US" dirty="0"/>
          </a:p>
          <a:p>
            <a:r>
              <a:rPr lang="en-US" dirty="0"/>
              <a:t>Power / Energy</a:t>
            </a:r>
          </a:p>
          <a:p>
            <a:pPr lvl="1"/>
            <a:r>
              <a:rPr lang="en-US" dirty="0"/>
              <a:t>Mobile devices need to work with a </a:t>
            </a:r>
            <a:r>
              <a:rPr lang="en-US" b="1" dirty="0">
                <a:solidFill>
                  <a:srgbClr val="FF0000"/>
                </a:solidFill>
              </a:rPr>
              <a:t>limited</a:t>
            </a:r>
            <a:r>
              <a:rPr lang="en-US" dirty="0"/>
              <a:t> power supply</a:t>
            </a:r>
          </a:p>
          <a:p>
            <a:pPr lvl="1"/>
            <a:r>
              <a:rPr lang="en-US" dirty="0"/>
              <a:t>High performance devices </a:t>
            </a:r>
            <a:r>
              <a:rPr lang="en-US" b="1" dirty="0">
                <a:solidFill>
                  <a:srgbClr val="FF0000"/>
                </a:solidFill>
              </a:rPr>
              <a:t>dissipate</a:t>
            </a:r>
            <a:r>
              <a:rPr lang="en-US" dirty="0"/>
              <a:t> more than 100W/cm</a:t>
            </a:r>
            <a:r>
              <a:rPr lang="en-US" baseline="30000" dirty="0"/>
              <a:t>2</a:t>
            </a:r>
          </a:p>
          <a:p>
            <a:pPr lvl="1"/>
            <a:endParaRPr lang="en-US" dirty="0"/>
          </a:p>
          <a:p>
            <a:r>
              <a:rPr lang="en-US" dirty="0"/>
              <a:t>Design Time</a:t>
            </a:r>
          </a:p>
          <a:p>
            <a:pPr lvl="1"/>
            <a:r>
              <a:rPr lang="en-US" dirty="0"/>
              <a:t>Designers are </a:t>
            </a:r>
            <a:r>
              <a:rPr lang="en-US" b="1" dirty="0">
                <a:solidFill>
                  <a:srgbClr val="FF0000"/>
                </a:solidFill>
              </a:rPr>
              <a:t>expensive </a:t>
            </a:r>
            <a:r>
              <a:rPr lang="en-US" dirty="0"/>
              <a:t>in </a:t>
            </a:r>
            <a:r>
              <a:rPr lang="en-US" i="1" dirty="0"/>
              <a:t>time </a:t>
            </a:r>
            <a:r>
              <a:rPr lang="en-US" dirty="0"/>
              <a:t>and </a:t>
            </a:r>
            <a:r>
              <a:rPr lang="en-US" i="1" dirty="0"/>
              <a:t>money</a:t>
            </a:r>
            <a:endParaRPr lang="en-US" b="1" i="1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The </a:t>
            </a:r>
            <a:r>
              <a:rPr lang="en-US" b="1" dirty="0">
                <a:solidFill>
                  <a:srgbClr val="FF0000"/>
                </a:solidFill>
              </a:rPr>
              <a:t>competition</a:t>
            </a:r>
            <a:r>
              <a:rPr lang="en-US" dirty="0"/>
              <a:t> will not wait for you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5485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Example: Fixing Hold Time Violation</a:t>
            </a:r>
          </a:p>
        </p:txBody>
      </p:sp>
      <p:graphicFrame>
        <p:nvGraphicFramePr>
          <p:cNvPr id="15" name="Object 4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486613870"/>
              </p:ext>
            </p:extLst>
          </p:nvPr>
        </p:nvGraphicFramePr>
        <p:xfrm>
          <a:off x="914400" y="1281112"/>
          <a:ext cx="3810000" cy="2497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46" name="VISIO" r:id="rId15" imgW="2315768" imgH="1517385" progId="Visio.Drawing.6">
                  <p:embed/>
                </p:oleObj>
              </mc:Choice>
              <mc:Fallback>
                <p:oleObj name="VISIO" r:id="rId15" imgW="2315768" imgH="1517385" progId="Visio.Drawing.6">
                  <p:embed/>
                  <p:pic>
                    <p:nvPicPr>
                      <p:cNvPr id="1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281112"/>
                        <a:ext cx="3810000" cy="2497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19" name="Rectangle 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2039421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143000" y="3733800"/>
            <a:ext cx="3886200" cy="307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= 3 x 35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= 105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= 2 x 25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= 50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setup time constraints: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endParaRPr lang="en-US" sz="2000" b="1" i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T</a:t>
            </a:r>
            <a:r>
              <a:rPr lang="en-US" sz="2000" b="1" i="1" baseline="-25000" dirty="0">
                <a:latin typeface="Calibri" pitchFamily="34" charset="0"/>
              </a:rPr>
              <a:t>c</a:t>
            </a:r>
            <a:r>
              <a:rPr lang="en-US" sz="2000" b="1" dirty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&gt; (50 + 105 + 60) </a:t>
            </a:r>
            <a:r>
              <a:rPr lang="en-US" sz="2000" b="1" dirty="0" err="1">
                <a:latin typeface="Calibri" pitchFamily="34" charset="0"/>
                <a:cs typeface="Arial" pitchFamily="34" charset="0"/>
              </a:rPr>
              <a:t>ps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215 </a:t>
            </a:r>
            <a:r>
              <a:rPr lang="en-US" sz="2000" b="1" dirty="0" err="1">
                <a:latin typeface="Calibri" pitchFamily="34" charset="0"/>
                <a:cs typeface="Arial" pitchFamily="34" charset="0"/>
              </a:rPr>
              <a:t>ps</a:t>
            </a:r>
            <a:endParaRPr lang="en-US" sz="2000" b="1" dirty="0">
              <a:latin typeface="Calibri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  <a:cs typeface="Arial" pitchFamily="34" charset="0"/>
              </a:rPr>
              <a:t> </a:t>
            </a:r>
            <a:r>
              <a:rPr lang="en-US" sz="2000" b="1" i="1" dirty="0">
                <a:latin typeface="Calibri" pitchFamily="34" charset="0"/>
                <a:cs typeface="Arial" pitchFamily="34" charset="0"/>
              </a:rPr>
              <a:t>f</a:t>
            </a:r>
            <a:r>
              <a:rPr lang="en-US" sz="2000" b="1" i="1" baseline="-25000" dirty="0">
                <a:latin typeface="Calibri" pitchFamily="34" charset="0"/>
                <a:cs typeface="Arial" pitchFamily="34" charset="0"/>
              </a:rPr>
              <a:t>c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1/</a:t>
            </a:r>
            <a:r>
              <a:rPr lang="en-US" sz="2000" b="1" i="1" dirty="0" err="1">
                <a:latin typeface="Calibri" pitchFamily="34" charset="0"/>
                <a:cs typeface="Arial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  <a:cs typeface="Arial" pitchFamily="34" charset="0"/>
              </a:rPr>
              <a:t>c</a:t>
            </a:r>
            <a:r>
              <a:rPr lang="en-US" sz="2000" b="1" dirty="0">
                <a:latin typeface="Calibri" pitchFamily="34" charset="0"/>
                <a:cs typeface="Arial" pitchFamily="34" charset="0"/>
              </a:rPr>
              <a:t> = 4.65 GHz</a:t>
            </a:r>
          </a:p>
          <a:p>
            <a:pPr>
              <a:spcBef>
                <a:spcPct val="50000"/>
              </a:spcBef>
            </a:pPr>
            <a:endParaRPr lang="en-US" sz="16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181600" y="4648200"/>
            <a:ext cx="35814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Check hold </a:t>
            </a:r>
            <a:r>
              <a:rPr lang="en-US" sz="2000" b="1">
                <a:solidFill>
                  <a:srgbClr val="0432FF"/>
                </a:solidFill>
                <a:latin typeface="Calibri" pitchFamily="34" charset="0"/>
              </a:rPr>
              <a:t>time constraints:</a:t>
            </a:r>
            <a:endParaRPr lang="en-US" sz="2000" b="1" dirty="0">
              <a:solidFill>
                <a:schemeClr val="accent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+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&gt; 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?</a:t>
            </a:r>
          </a:p>
          <a:p>
            <a:pPr>
              <a:spcBef>
                <a:spcPct val="50000"/>
              </a:spcBef>
            </a:pPr>
            <a:r>
              <a:rPr lang="en-US" sz="2000" b="1" dirty="0">
                <a:latin typeface="Calibri" pitchFamily="34" charset="0"/>
              </a:rPr>
              <a:t> (30 + 50)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&gt; 70 </a:t>
            </a:r>
            <a:r>
              <a:rPr lang="en-US" sz="2000" b="1" dirty="0" err="1">
                <a:latin typeface="Calibri" pitchFamily="34" charset="0"/>
              </a:rPr>
              <a:t>ps</a:t>
            </a:r>
            <a:r>
              <a:rPr lang="en-US" sz="2000" b="1" dirty="0">
                <a:latin typeface="Calibri" pitchFamily="34" charset="0"/>
              </a:rPr>
              <a:t> ? </a:t>
            </a:r>
          </a:p>
        </p:txBody>
      </p:sp>
      <p:sp>
        <p:nvSpPr>
          <p:cNvPr id="23" name="Text Box 1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33400" y="838200"/>
            <a:ext cx="3581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0432FF"/>
                </a:solidFill>
                <a:latin typeface="Calibri" pitchFamily="34" charset="0"/>
              </a:rPr>
              <a:t>Add buffers to the short paths:</a:t>
            </a:r>
          </a:p>
        </p:txBody>
      </p:sp>
      <p:graphicFrame>
        <p:nvGraphicFramePr>
          <p:cNvPr id="24" name="Object 3"/>
          <p:cNvGraphicFramePr>
            <a:graphicFrameLocks noChangeAspect="1"/>
          </p:cNvGraphicFramePr>
          <p:nvPr>
            <p:custDataLst>
              <p:tags r:id="rId9"/>
            </p:custDataLst>
            <p:extLst>
              <p:ext uri="{D42A27DB-BD31-4B8C-83A1-F6EECF244321}">
                <p14:modId xmlns:p14="http://schemas.microsoft.com/office/powerpoint/2010/main" val="1812293888"/>
              </p:ext>
            </p:extLst>
          </p:nvPr>
        </p:nvGraphicFramePr>
        <p:xfrm>
          <a:off x="6096000" y="3535363"/>
          <a:ext cx="150813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47" name="VISIO" r:id="rId17" imgW="103805" imgH="503760" progId="Visio.Drawing.6">
                  <p:embed/>
                </p:oleObj>
              </mc:Choice>
              <mc:Fallback>
                <p:oleObj name="VISIO" r:id="rId17" imgW="103805" imgH="503760" progId="Visio.Drawing.6">
                  <p:embed/>
                  <p:pic>
                    <p:nvPicPr>
                      <p:cNvPr id="2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535363"/>
                        <a:ext cx="150813" cy="7318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4"/>
          <p:cNvGraphicFramePr>
            <a:graphicFrameLocks noChangeAspect="1"/>
          </p:cNvGraphicFramePr>
          <p:nvPr>
            <p:custDataLst>
              <p:tags r:id="rId10"/>
            </p:custDataLst>
            <p:extLst>
              <p:ext uri="{D42A27DB-BD31-4B8C-83A1-F6EECF244321}">
                <p14:modId xmlns:p14="http://schemas.microsoft.com/office/powerpoint/2010/main" val="1185047775"/>
              </p:ext>
            </p:extLst>
          </p:nvPr>
        </p:nvGraphicFramePr>
        <p:xfrm>
          <a:off x="5715000" y="3276600"/>
          <a:ext cx="4953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48" name="VISIO" r:id="rId19" imgW="256888" imgH="600935" progId="Visio.Drawing.6">
                  <p:embed/>
                </p:oleObj>
              </mc:Choice>
              <mc:Fallback>
                <p:oleObj name="VISIO" r:id="rId19" imgW="256888" imgH="600935" progId="Visio.Drawing.6">
                  <p:embed/>
                  <p:pic>
                    <p:nvPicPr>
                      <p:cNvPr id="2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3276600"/>
                        <a:ext cx="495300" cy="1157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 Box 7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257800" y="1066800"/>
            <a:ext cx="3581400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b="1" dirty="0">
                <a:latin typeface="Calibri" pitchFamily="34" charset="0"/>
              </a:rPr>
              <a:t>Timing Characteristics</a:t>
            </a:r>
          </a:p>
          <a:p>
            <a:pPr>
              <a:spcBef>
                <a:spcPct val="50000"/>
              </a:spcBef>
            </a:pPr>
            <a:r>
              <a:rPr lang="en-US" sz="1800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ccq</a:t>
            </a:r>
            <a:r>
              <a:rPr lang="en-US" sz="2000" b="1" dirty="0">
                <a:latin typeface="Calibri" pitchFamily="34" charset="0"/>
              </a:rPr>
              <a:t> 	= 30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pcq</a:t>
            </a:r>
            <a:r>
              <a:rPr lang="en-US" sz="2000" b="1" dirty="0">
                <a:latin typeface="Calibri" pitchFamily="34" charset="0"/>
              </a:rPr>
              <a:t> 	= 50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setup</a:t>
            </a:r>
            <a:r>
              <a:rPr lang="en-US" sz="2000" b="1" dirty="0">
                <a:latin typeface="Calibri" pitchFamily="34" charset="0"/>
              </a:rPr>
              <a:t> 	= 60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baseline="-25000" dirty="0" err="1">
                <a:latin typeface="Calibri" pitchFamily="34" charset="0"/>
              </a:rPr>
              <a:t>hold</a:t>
            </a:r>
            <a:r>
              <a:rPr lang="en-US" sz="2000" b="1" dirty="0">
                <a:latin typeface="Calibri" pitchFamily="34" charset="0"/>
              </a:rPr>
              <a:t> 	= 70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pd</a:t>
            </a:r>
            <a:r>
              <a:rPr lang="en-US" sz="2000" b="1" dirty="0">
                <a:latin typeface="Calibri" pitchFamily="34" charset="0"/>
              </a:rPr>
              <a:t> 	= 35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000" b="1" i="1" dirty="0">
                <a:latin typeface="Calibri" pitchFamily="34" charset="0"/>
              </a:rPr>
              <a:t>	</a:t>
            </a:r>
            <a:r>
              <a:rPr lang="en-US" sz="2000" b="1" i="1" dirty="0" err="1">
                <a:latin typeface="Calibri" pitchFamily="34" charset="0"/>
              </a:rPr>
              <a:t>t</a:t>
            </a:r>
            <a:r>
              <a:rPr lang="en-US" sz="2000" b="1" i="1" baseline="-25000" dirty="0" err="1">
                <a:latin typeface="Calibri" pitchFamily="34" charset="0"/>
              </a:rPr>
              <a:t>cd</a:t>
            </a:r>
            <a:r>
              <a:rPr lang="en-US" sz="2000" b="1" dirty="0">
                <a:latin typeface="Calibri" pitchFamily="34" charset="0"/>
              </a:rPr>
              <a:t> 	= 25 </a:t>
            </a:r>
            <a:r>
              <a:rPr lang="en-US" sz="2000" b="1" dirty="0" err="1">
                <a:latin typeface="Calibri" pitchFamily="34" charset="0"/>
              </a:rPr>
              <a:t>ps</a:t>
            </a:r>
            <a:endParaRPr lang="en-US" sz="2000" b="1" dirty="0">
              <a:latin typeface="Calibri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60</a:t>
            </a:fld>
            <a:endParaRPr lang="en-US"/>
          </a:p>
        </p:txBody>
      </p:sp>
      <p:sp>
        <p:nvSpPr>
          <p:cNvPr id="13" name="Text Box 10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 rot="19800000">
            <a:off x="7539675" y="5062422"/>
            <a:ext cx="125960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4000" b="1" dirty="0">
                <a:solidFill>
                  <a:srgbClr val="008000"/>
                </a:solidFill>
                <a:latin typeface="Calibri" pitchFamily="34" charset="0"/>
              </a:rPr>
              <a:t>PASS</a:t>
            </a:r>
          </a:p>
        </p:txBody>
      </p:sp>
    </p:spTree>
    <p:extLst>
      <p:ext uri="{BB962C8B-B14F-4D97-AF65-F5344CB8AC3E}">
        <p14:creationId xmlns:p14="http://schemas.microsoft.com/office/powerpoint/2010/main" val="917126774"/>
      </p:ext>
    </p:extLst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3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Clock Skew</a:t>
            </a:r>
          </a:p>
        </p:txBody>
      </p:sp>
      <p:sp>
        <p:nvSpPr>
          <p:cNvPr id="55301" name="Rectangle 4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28600" y="997526"/>
            <a:ext cx="8610600" cy="1562525"/>
          </a:xfrm>
        </p:spPr>
        <p:txBody>
          <a:bodyPr/>
          <a:lstStyle/>
          <a:p>
            <a:r>
              <a:rPr lang="en-US" dirty="0"/>
              <a:t>To make matters worse, </a:t>
            </a:r>
            <a:r>
              <a:rPr lang="en-US" b="1" dirty="0">
                <a:solidFill>
                  <a:srgbClr val="FF0000"/>
                </a:solidFill>
              </a:rPr>
              <a:t>clocks have delay </a:t>
            </a:r>
            <a:r>
              <a:rPr lang="en-US" dirty="0"/>
              <a:t>too!</a:t>
            </a:r>
          </a:p>
          <a:p>
            <a:pPr lvl="1"/>
            <a:r>
              <a:rPr lang="en-US" sz="2000" dirty="0"/>
              <a:t>The clock does </a:t>
            </a:r>
            <a:r>
              <a:rPr lang="en-US" sz="2000" b="1" dirty="0">
                <a:solidFill>
                  <a:srgbClr val="FF0000"/>
                </a:solidFill>
              </a:rPr>
              <a:t>not</a:t>
            </a:r>
            <a:r>
              <a:rPr lang="en-US" sz="2000" dirty="0"/>
              <a:t> reach all parts of the chip at the same time!</a:t>
            </a:r>
          </a:p>
          <a:p>
            <a:r>
              <a:rPr lang="en-US" sz="2200" b="1" dirty="0">
                <a:solidFill>
                  <a:srgbClr val="7030A0"/>
                </a:solidFill>
              </a:rPr>
              <a:t>Clock skew: </a:t>
            </a:r>
            <a:r>
              <a:rPr lang="en-US" sz="2200" dirty="0"/>
              <a:t>time difference between two clock edges</a:t>
            </a:r>
          </a:p>
          <a:p>
            <a:endParaRPr lang="en-US" altLang="ja-JP" dirty="0"/>
          </a:p>
        </p:txBody>
      </p:sp>
      <p:sp>
        <p:nvSpPr>
          <p:cNvPr id="55299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61</a:t>
            </a:fld>
            <a:endParaRPr lang="en-US"/>
          </a:p>
        </p:txBody>
      </p:sp>
      <p:pic>
        <p:nvPicPr>
          <p:cNvPr id="11" name="droppedImage.pdf" descr="droppedImage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905125" y="2428875"/>
            <a:ext cx="4025900" cy="2044700"/>
          </a:xfrm>
          <a:prstGeom prst="rect">
            <a:avLst/>
          </a:prstGeom>
          <a:ln w="25400"/>
        </p:spPr>
      </p:pic>
      <p:grpSp>
        <p:nvGrpSpPr>
          <p:cNvPr id="12" name="Group"/>
          <p:cNvGrpSpPr/>
          <p:nvPr/>
        </p:nvGrpSpPr>
        <p:grpSpPr>
          <a:xfrm>
            <a:off x="4389628" y="4848787"/>
            <a:ext cx="2050992" cy="147252"/>
            <a:chOff x="0" y="0"/>
            <a:chExt cx="2050991" cy="147250"/>
          </a:xfrm>
        </p:grpSpPr>
        <p:sp>
          <p:nvSpPr>
            <p:cNvPr id="13" name="Line"/>
            <p:cNvSpPr/>
            <p:nvPr/>
          </p:nvSpPr>
          <p:spPr>
            <a:xfrm>
              <a:off x="0" y="0"/>
              <a:ext cx="410199" cy="14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523" y="21600"/>
                  </a:lnTo>
                  <a:lnTo>
                    <a:pt x="10523" y="0"/>
                  </a:ln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12700" cap="rnd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4" name="Line"/>
            <p:cNvSpPr/>
            <p:nvPr/>
          </p:nvSpPr>
          <p:spPr>
            <a:xfrm>
              <a:off x="410198" y="0"/>
              <a:ext cx="410199" cy="14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523" y="21600"/>
                  </a:lnTo>
                  <a:lnTo>
                    <a:pt x="10523" y="0"/>
                  </a:ln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12700" cap="rnd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5" name="Line"/>
            <p:cNvSpPr/>
            <p:nvPr/>
          </p:nvSpPr>
          <p:spPr>
            <a:xfrm>
              <a:off x="820396" y="0"/>
              <a:ext cx="410199" cy="14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523" y="21600"/>
                  </a:lnTo>
                  <a:lnTo>
                    <a:pt x="10523" y="0"/>
                  </a:ln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12700" cap="rnd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6" name="Line"/>
            <p:cNvSpPr/>
            <p:nvPr/>
          </p:nvSpPr>
          <p:spPr>
            <a:xfrm>
              <a:off x="1230594" y="0"/>
              <a:ext cx="410199" cy="14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523" y="21600"/>
                  </a:lnTo>
                  <a:lnTo>
                    <a:pt x="10523" y="0"/>
                  </a:ln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12700" cap="rnd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17" name="Line"/>
            <p:cNvSpPr/>
            <p:nvPr/>
          </p:nvSpPr>
          <p:spPr>
            <a:xfrm>
              <a:off x="1640792" y="0"/>
              <a:ext cx="410200" cy="14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523" y="21600"/>
                  </a:lnTo>
                  <a:lnTo>
                    <a:pt x="10523" y="0"/>
                  </a:ln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12700" cap="rnd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18" name="Group"/>
          <p:cNvGrpSpPr/>
          <p:nvPr/>
        </p:nvGrpSpPr>
        <p:grpSpPr>
          <a:xfrm>
            <a:off x="4389628" y="5101217"/>
            <a:ext cx="2050992" cy="147251"/>
            <a:chOff x="0" y="0"/>
            <a:chExt cx="2050991" cy="147250"/>
          </a:xfrm>
        </p:grpSpPr>
        <p:sp>
          <p:nvSpPr>
            <p:cNvPr id="19" name="Line"/>
            <p:cNvSpPr/>
            <p:nvPr/>
          </p:nvSpPr>
          <p:spPr>
            <a:xfrm>
              <a:off x="0" y="0"/>
              <a:ext cx="410199" cy="14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523" y="21600"/>
                  </a:lnTo>
                  <a:lnTo>
                    <a:pt x="10523" y="0"/>
                  </a:ln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12700" cap="rnd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0" name="Line"/>
            <p:cNvSpPr/>
            <p:nvPr/>
          </p:nvSpPr>
          <p:spPr>
            <a:xfrm>
              <a:off x="410198" y="0"/>
              <a:ext cx="410199" cy="14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523" y="21600"/>
                  </a:lnTo>
                  <a:lnTo>
                    <a:pt x="10523" y="0"/>
                  </a:ln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12700" cap="rnd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1" name="Line"/>
            <p:cNvSpPr/>
            <p:nvPr/>
          </p:nvSpPr>
          <p:spPr>
            <a:xfrm>
              <a:off x="820396" y="0"/>
              <a:ext cx="410199" cy="14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523" y="21600"/>
                  </a:lnTo>
                  <a:lnTo>
                    <a:pt x="10523" y="0"/>
                  </a:ln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12700" cap="rnd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2" name="Line"/>
            <p:cNvSpPr/>
            <p:nvPr/>
          </p:nvSpPr>
          <p:spPr>
            <a:xfrm>
              <a:off x="1230594" y="0"/>
              <a:ext cx="410199" cy="14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523" y="21600"/>
                  </a:lnTo>
                  <a:lnTo>
                    <a:pt x="10523" y="0"/>
                  </a:ln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12700" cap="rnd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3" name="Line"/>
            <p:cNvSpPr/>
            <p:nvPr/>
          </p:nvSpPr>
          <p:spPr>
            <a:xfrm>
              <a:off x="1640792" y="0"/>
              <a:ext cx="410200" cy="14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523" y="21600"/>
                  </a:lnTo>
                  <a:lnTo>
                    <a:pt x="10523" y="0"/>
                  </a:ln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12700" cap="rnd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4" name="Group"/>
          <p:cNvGrpSpPr/>
          <p:nvPr/>
        </p:nvGrpSpPr>
        <p:grpSpPr>
          <a:xfrm>
            <a:off x="4505325" y="5374682"/>
            <a:ext cx="2050993" cy="147252"/>
            <a:chOff x="0" y="0"/>
            <a:chExt cx="2050991" cy="147250"/>
          </a:xfrm>
        </p:grpSpPr>
        <p:sp>
          <p:nvSpPr>
            <p:cNvPr id="25" name="Line"/>
            <p:cNvSpPr/>
            <p:nvPr/>
          </p:nvSpPr>
          <p:spPr>
            <a:xfrm>
              <a:off x="0" y="0"/>
              <a:ext cx="410199" cy="14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523" y="21600"/>
                  </a:lnTo>
                  <a:lnTo>
                    <a:pt x="10523" y="0"/>
                  </a:ln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12700" cap="rnd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6" name="Line"/>
            <p:cNvSpPr/>
            <p:nvPr/>
          </p:nvSpPr>
          <p:spPr>
            <a:xfrm>
              <a:off x="410198" y="0"/>
              <a:ext cx="410199" cy="14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523" y="21600"/>
                  </a:lnTo>
                  <a:lnTo>
                    <a:pt x="10523" y="0"/>
                  </a:ln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12700" cap="rnd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Line"/>
            <p:cNvSpPr/>
            <p:nvPr/>
          </p:nvSpPr>
          <p:spPr>
            <a:xfrm>
              <a:off x="820396" y="0"/>
              <a:ext cx="410199" cy="14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523" y="21600"/>
                  </a:lnTo>
                  <a:lnTo>
                    <a:pt x="10523" y="0"/>
                  </a:ln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12700" cap="rnd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8" name="Line"/>
            <p:cNvSpPr/>
            <p:nvPr/>
          </p:nvSpPr>
          <p:spPr>
            <a:xfrm>
              <a:off x="1230594" y="0"/>
              <a:ext cx="410199" cy="14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523" y="21600"/>
                  </a:lnTo>
                  <a:lnTo>
                    <a:pt x="10523" y="0"/>
                  </a:ln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12700" cap="rnd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  <p:sp>
          <p:nvSpPr>
            <p:cNvPr id="29" name="Line"/>
            <p:cNvSpPr/>
            <p:nvPr/>
          </p:nvSpPr>
          <p:spPr>
            <a:xfrm>
              <a:off x="1640793" y="0"/>
              <a:ext cx="410199" cy="14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523" y="21600"/>
                  </a:lnTo>
                  <a:lnTo>
                    <a:pt x="10523" y="0"/>
                  </a:ln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12700" cap="rnd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30" name="clock source"/>
          <p:cNvSpPr txBox="1"/>
          <p:nvPr/>
        </p:nvSpPr>
        <p:spPr>
          <a:xfrm>
            <a:off x="2721074" y="4735441"/>
            <a:ext cx="1645643" cy="353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100" tIns="38100" rIns="38100" bIns="38100">
            <a:spAutoFit/>
          </a:bodyPr>
          <a:lstStyle>
            <a:lvl1pPr marL="39686" marR="39686" defTabSz="914400"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i="1" dirty="0">
                <a:solidFill>
                  <a:srgbClr val="0432FF"/>
                </a:solidFill>
                <a:latin typeface="+mn-lt"/>
              </a:rPr>
              <a:t>Clock Source</a:t>
            </a:r>
            <a:endParaRPr i="1" dirty="0">
              <a:solidFill>
                <a:srgbClr val="0432FF"/>
              </a:solidFill>
              <a:latin typeface="+mn-lt"/>
            </a:endParaRPr>
          </a:p>
        </p:txBody>
      </p:sp>
      <p:sp>
        <p:nvSpPr>
          <p:cNvPr id="31" name="point A"/>
          <p:cNvSpPr txBox="1"/>
          <p:nvPr/>
        </p:nvSpPr>
        <p:spPr>
          <a:xfrm>
            <a:off x="3474998" y="4999787"/>
            <a:ext cx="891719" cy="353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100" tIns="38100" rIns="38100" bIns="38100">
            <a:spAutoFit/>
          </a:bodyPr>
          <a:lstStyle>
            <a:lvl1pPr marL="39686" marR="39686" defTabSz="914400"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b="0" dirty="0">
                <a:solidFill>
                  <a:schemeClr val="tx1"/>
                </a:solidFill>
                <a:latin typeface="+mn-lt"/>
              </a:rPr>
              <a:t>P</a:t>
            </a:r>
            <a:r>
              <a:rPr b="0" dirty="0">
                <a:solidFill>
                  <a:schemeClr val="tx1"/>
                </a:solidFill>
                <a:latin typeface="+mn-lt"/>
              </a:rPr>
              <a:t>oint </a:t>
            </a:r>
            <a:r>
              <a:rPr i="1" dirty="0">
                <a:solidFill>
                  <a:srgbClr val="0432FF"/>
                </a:solidFill>
                <a:latin typeface="+mn-lt"/>
              </a:rPr>
              <a:t>A</a:t>
            </a:r>
          </a:p>
        </p:txBody>
      </p:sp>
      <p:sp>
        <p:nvSpPr>
          <p:cNvPr id="32" name="point B"/>
          <p:cNvSpPr txBox="1"/>
          <p:nvPr/>
        </p:nvSpPr>
        <p:spPr>
          <a:xfrm>
            <a:off x="3486178" y="5248469"/>
            <a:ext cx="891719" cy="353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100" tIns="38100" rIns="38100" bIns="38100">
            <a:spAutoFit/>
          </a:bodyPr>
          <a:lstStyle>
            <a:lvl1pPr marL="39686" marR="39686" defTabSz="914400"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b="0" dirty="0">
                <a:solidFill>
                  <a:schemeClr val="tx1"/>
                </a:solidFill>
                <a:latin typeface="+mn-lt"/>
              </a:rPr>
              <a:t>P</a:t>
            </a:r>
            <a:r>
              <a:rPr b="0" dirty="0">
                <a:solidFill>
                  <a:schemeClr val="tx1"/>
                </a:solidFill>
                <a:latin typeface="+mn-lt"/>
              </a:rPr>
              <a:t>oint </a:t>
            </a:r>
            <a:r>
              <a:rPr i="1" dirty="0">
                <a:solidFill>
                  <a:srgbClr val="0432FF"/>
                </a:solidFill>
                <a:latin typeface="+mn-lt"/>
              </a:rPr>
              <a:t>B</a:t>
            </a:r>
          </a:p>
        </p:txBody>
      </p:sp>
      <p:sp>
        <p:nvSpPr>
          <p:cNvPr id="33" name="Line"/>
          <p:cNvSpPr/>
          <p:nvPr/>
        </p:nvSpPr>
        <p:spPr>
          <a:xfrm>
            <a:off x="4654474" y="5753327"/>
            <a:ext cx="336573" cy="1"/>
          </a:xfrm>
          <a:prstGeom prst="line">
            <a:avLst/>
          </a:prstGeom>
          <a:ln w="12700">
            <a:solidFill>
              <a:srgbClr val="062B6B"/>
            </a:solidFill>
            <a:tailEnd type="triangle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34" name="Line"/>
          <p:cNvSpPr/>
          <p:nvPr/>
        </p:nvSpPr>
        <p:spPr>
          <a:xfrm flipH="1">
            <a:off x="5122522" y="5753327"/>
            <a:ext cx="241912" cy="1"/>
          </a:xfrm>
          <a:prstGeom prst="line">
            <a:avLst/>
          </a:prstGeom>
          <a:ln w="12700">
            <a:solidFill>
              <a:srgbClr val="062B6B"/>
            </a:solidFill>
            <a:tailEnd type="triangle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35" name="Line"/>
          <p:cNvSpPr/>
          <p:nvPr/>
        </p:nvSpPr>
        <p:spPr>
          <a:xfrm>
            <a:off x="5003025" y="4727017"/>
            <a:ext cx="3799" cy="1247185"/>
          </a:xfrm>
          <a:prstGeom prst="line">
            <a:avLst/>
          </a:prstGeom>
          <a:ln w="25400">
            <a:solidFill>
              <a:srgbClr val="DA273E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Line"/>
          <p:cNvSpPr/>
          <p:nvPr/>
        </p:nvSpPr>
        <p:spPr>
          <a:xfrm flipH="1">
            <a:off x="5122522" y="4733091"/>
            <a:ext cx="1" cy="1230594"/>
          </a:xfrm>
          <a:prstGeom prst="line">
            <a:avLst/>
          </a:prstGeom>
          <a:ln w="25400">
            <a:solidFill>
              <a:srgbClr val="DA273E"/>
            </a:solidFill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37" name="clock skew"/>
          <p:cNvSpPr txBox="1"/>
          <p:nvPr/>
        </p:nvSpPr>
        <p:spPr>
          <a:xfrm>
            <a:off x="4480356" y="6040675"/>
            <a:ext cx="1387044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marL="39686" marR="39686" defTabSz="914400"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>
                <a:solidFill>
                  <a:srgbClr val="FF0000"/>
                </a:solidFill>
                <a:latin typeface="+mn-lt"/>
              </a:rPr>
              <a:t>clock skew</a:t>
            </a:r>
          </a:p>
        </p:txBody>
      </p:sp>
      <p:sp>
        <p:nvSpPr>
          <p:cNvPr id="38" name="point B"/>
          <p:cNvSpPr txBox="1"/>
          <p:nvPr/>
        </p:nvSpPr>
        <p:spPr>
          <a:xfrm>
            <a:off x="4279576" y="2717314"/>
            <a:ext cx="315151" cy="353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100" tIns="38100" rIns="38100" bIns="38100">
            <a:spAutoFit/>
          </a:bodyPr>
          <a:lstStyle>
            <a:lvl1pPr marL="39686" marR="39686" defTabSz="914400"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i="1" dirty="0">
                <a:solidFill>
                  <a:srgbClr val="0432FF"/>
                </a:solidFill>
                <a:latin typeface="+mn-lt"/>
              </a:rPr>
              <a:t>A</a:t>
            </a:r>
            <a:endParaRPr i="1" dirty="0">
              <a:solidFill>
                <a:srgbClr val="0432FF"/>
              </a:solidFill>
              <a:latin typeface="+mn-lt"/>
            </a:endParaRPr>
          </a:p>
        </p:txBody>
      </p:sp>
      <p:sp>
        <p:nvSpPr>
          <p:cNvPr id="43" name="point B"/>
          <p:cNvSpPr txBox="1"/>
          <p:nvPr/>
        </p:nvSpPr>
        <p:spPr>
          <a:xfrm>
            <a:off x="4279576" y="3921886"/>
            <a:ext cx="315151" cy="3539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100" tIns="38100" rIns="38100" bIns="38100">
            <a:spAutoFit/>
          </a:bodyPr>
          <a:lstStyle>
            <a:lvl1pPr marL="39686" marR="39686" defTabSz="914400"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i="1" dirty="0">
                <a:solidFill>
                  <a:srgbClr val="0432FF"/>
                </a:solidFill>
                <a:latin typeface="+mn-lt"/>
              </a:rPr>
              <a:t>B</a:t>
            </a:r>
            <a:endParaRPr i="1" dirty="0">
              <a:solidFill>
                <a:srgbClr val="0432FF"/>
              </a:solidFill>
              <a:latin typeface="+mn-lt"/>
            </a:endParaRPr>
          </a:p>
        </p:txBody>
      </p:sp>
      <p:sp>
        <p:nvSpPr>
          <p:cNvPr id="44" name="clock source"/>
          <p:cNvSpPr txBox="1"/>
          <p:nvPr/>
        </p:nvSpPr>
        <p:spPr>
          <a:xfrm>
            <a:off x="1332818" y="3825004"/>
            <a:ext cx="1466107" cy="6309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100" tIns="38100" rIns="38100" bIns="38100">
            <a:spAutoFit/>
          </a:bodyPr>
          <a:lstStyle>
            <a:lvl1pPr marL="39686" marR="39686" defTabSz="914400"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/>
            <a:r>
              <a:rPr lang="en-US" i="1" dirty="0">
                <a:solidFill>
                  <a:srgbClr val="FF0000"/>
                </a:solidFill>
                <a:latin typeface="+mn-lt"/>
              </a:rPr>
              <a:t>Long, slow </a:t>
            </a:r>
          </a:p>
          <a:p>
            <a:pPr algn="ctr"/>
            <a:r>
              <a:rPr lang="en-US" i="1" dirty="0">
                <a:solidFill>
                  <a:srgbClr val="FF0000"/>
                </a:solidFill>
                <a:latin typeface="+mn-lt"/>
              </a:rPr>
              <a:t>clock path</a:t>
            </a:r>
            <a:endParaRPr i="1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6" name="Straight Arrow Connector 5"/>
          <p:cNvCxnSpPr>
            <a:stCxn id="44" idx="3"/>
          </p:cNvCxnSpPr>
          <p:nvPr/>
        </p:nvCxnSpPr>
        <p:spPr bwMode="auto">
          <a:xfrm flipV="1">
            <a:off x="2798925" y="3921887"/>
            <a:ext cx="487200" cy="218588"/>
          </a:xfrm>
          <a:prstGeom prst="straightConnector1">
            <a:avLst/>
          </a:prstGeom>
          <a:solidFill>
            <a:srgbClr val="C0C0C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6" name="point B"/>
          <p:cNvSpPr txBox="1"/>
          <p:nvPr/>
        </p:nvSpPr>
        <p:spPr>
          <a:xfrm>
            <a:off x="2600325" y="2775211"/>
            <a:ext cx="901849" cy="507831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8100" tIns="38100" rIns="38100" bIns="38100">
            <a:spAutoFit/>
          </a:bodyPr>
          <a:lstStyle>
            <a:lvl1pPr marL="39686" marR="39686" defTabSz="914400"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/>
            <a:r>
              <a:rPr lang="en-US" sz="1400" i="1" dirty="0">
                <a:solidFill>
                  <a:srgbClr val="0432FF"/>
                </a:solidFill>
                <a:latin typeface="+mn-lt"/>
              </a:rPr>
              <a:t>CLOCK</a:t>
            </a:r>
          </a:p>
          <a:p>
            <a:pPr algn="ctr"/>
            <a:r>
              <a:rPr lang="en-US" sz="1400" i="1" dirty="0">
                <a:solidFill>
                  <a:srgbClr val="0432FF"/>
                </a:solidFill>
                <a:latin typeface="+mn-lt"/>
              </a:rPr>
              <a:t>SOURCE</a:t>
            </a:r>
            <a:endParaRPr sz="1400" i="1" dirty="0">
              <a:solidFill>
                <a:srgbClr val="0432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145752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1" grpId="0" build="p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3" grpId="0" animBg="1"/>
      <p:bldP spid="44" grpId="0" animBg="1"/>
      <p:bldP spid="46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3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Clock Skew Example</a:t>
            </a:r>
          </a:p>
        </p:txBody>
      </p:sp>
      <p:sp>
        <p:nvSpPr>
          <p:cNvPr id="55301" name="Rectangle 4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28600" y="997527"/>
            <a:ext cx="8610600" cy="1284782"/>
          </a:xfrm>
        </p:spPr>
        <p:txBody>
          <a:bodyPr/>
          <a:lstStyle/>
          <a:p>
            <a:r>
              <a:rPr lang="en-US" sz="2000" dirty="0"/>
              <a:t>Example of the </a:t>
            </a:r>
            <a:r>
              <a:rPr lang="en-US" sz="2000" b="1" dirty="0">
                <a:solidFill>
                  <a:srgbClr val="000000"/>
                </a:solidFill>
              </a:rPr>
              <a:t>Alpha 21264 </a:t>
            </a:r>
            <a:r>
              <a:rPr lang="en-US" sz="2000" dirty="0">
                <a:solidFill>
                  <a:srgbClr val="000000"/>
                </a:solidFill>
              </a:rPr>
              <a:t>clock skew spatial distribution</a:t>
            </a:r>
            <a:endParaRPr lang="en-US" sz="2000" dirty="0"/>
          </a:p>
          <a:p>
            <a:endParaRPr lang="en-US" altLang="ja-JP" sz="2000" dirty="0"/>
          </a:p>
        </p:txBody>
      </p:sp>
      <p:sp>
        <p:nvSpPr>
          <p:cNvPr id="55299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55302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2282309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62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0600" y="1651836"/>
            <a:ext cx="7063154" cy="469441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24000" y="6495048"/>
            <a:ext cx="7315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+mn-lt"/>
              </a:rPr>
              <a:t>P. E. </a:t>
            </a:r>
            <a:r>
              <a:rPr lang="en-US" sz="1600" dirty="0" err="1">
                <a:solidFill>
                  <a:srgbClr val="000000"/>
                </a:solidFill>
                <a:latin typeface="+mn-lt"/>
              </a:rPr>
              <a:t>Gronowski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+, "High-performance Microprocessor Design," JSSC’98.</a:t>
            </a:r>
            <a:endParaRPr lang="en-US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12810102"/>
      </p:ext>
    </p:extLst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3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Clock Skew: Setup Time Revisited</a:t>
            </a:r>
          </a:p>
        </p:txBody>
      </p:sp>
      <p:sp>
        <p:nvSpPr>
          <p:cNvPr id="55301" name="Rectangle 4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228600" y="956638"/>
            <a:ext cx="8610600" cy="1524000"/>
          </a:xfrm>
        </p:spPr>
        <p:txBody>
          <a:bodyPr/>
          <a:lstStyle/>
          <a:p>
            <a:r>
              <a:rPr lang="en-US" sz="2000" b="1" dirty="0">
                <a:solidFill>
                  <a:srgbClr val="008000"/>
                </a:solidFill>
              </a:rPr>
              <a:t>Safe timing </a:t>
            </a:r>
            <a:r>
              <a:rPr lang="en-US" sz="2000" dirty="0"/>
              <a:t>requires considering the </a:t>
            </a:r>
            <a:r>
              <a:rPr lang="en-US" sz="2000" b="1" dirty="0">
                <a:solidFill>
                  <a:srgbClr val="FF0000"/>
                </a:solidFill>
              </a:rPr>
              <a:t>worst-case skew</a:t>
            </a:r>
          </a:p>
          <a:p>
            <a:pPr lvl="1"/>
            <a:r>
              <a:rPr lang="en-US" sz="1800" dirty="0"/>
              <a:t>Clock arrives at </a:t>
            </a:r>
            <a:r>
              <a:rPr lang="en-US" sz="1800" b="1" dirty="0"/>
              <a:t>R2 </a:t>
            </a:r>
            <a:r>
              <a:rPr lang="en-US" sz="1800" b="1" i="1" dirty="0"/>
              <a:t>before </a:t>
            </a:r>
            <a:r>
              <a:rPr lang="en-US" sz="1800" b="1" dirty="0"/>
              <a:t>R1</a:t>
            </a:r>
          </a:p>
          <a:p>
            <a:pPr lvl="1"/>
            <a:r>
              <a:rPr lang="en-US" sz="1800" dirty="0"/>
              <a:t>Leaves </a:t>
            </a:r>
            <a:r>
              <a:rPr lang="en-US" sz="1800" b="1" dirty="0"/>
              <a:t>as little time as possible </a:t>
            </a:r>
            <a:r>
              <a:rPr lang="en-US" sz="1800" dirty="0"/>
              <a:t>for the </a:t>
            </a:r>
            <a:r>
              <a:rPr lang="en-US" sz="1800" b="1" dirty="0"/>
              <a:t>combinational logic</a:t>
            </a:r>
            <a:endParaRPr lang="en-US" sz="2000" b="1" dirty="0"/>
          </a:p>
        </p:txBody>
      </p:sp>
      <p:sp>
        <p:nvSpPr>
          <p:cNvPr id="55299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55302" name="Rectangle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410418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105400" y="4752305"/>
            <a:ext cx="4988169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latin typeface="Calibri" pitchFamily="34" charset="0"/>
              </a:rPr>
              <a:t>T</a:t>
            </a:r>
            <a:r>
              <a:rPr lang="en-US" sz="2800" b="1" baseline="-25000" dirty="0">
                <a:latin typeface="Calibri" pitchFamily="34" charset="0"/>
              </a:rPr>
              <a:t>c</a:t>
            </a:r>
            <a:r>
              <a:rPr lang="en-US" sz="2800" b="1" dirty="0">
                <a:latin typeface="Calibri" pitchFamily="34" charset="0"/>
              </a:rPr>
              <a:t> &gt; </a:t>
            </a:r>
            <a:r>
              <a:rPr lang="en-US" sz="2800" b="1" dirty="0" err="1">
                <a:latin typeface="Calibri" pitchFamily="34" charset="0"/>
              </a:rPr>
              <a:t>t</a:t>
            </a:r>
            <a:r>
              <a:rPr lang="en-US" sz="2800" b="1" baseline="-25000" dirty="0" err="1">
                <a:latin typeface="Calibri" pitchFamily="34" charset="0"/>
              </a:rPr>
              <a:t>pcq</a:t>
            </a:r>
            <a:r>
              <a:rPr lang="en-US" sz="2800" b="1" dirty="0">
                <a:latin typeface="Calibri" pitchFamily="34" charset="0"/>
              </a:rPr>
              <a:t> + </a:t>
            </a:r>
            <a:r>
              <a:rPr lang="en-US" sz="2800" b="1" dirty="0" err="1">
                <a:latin typeface="Calibri" pitchFamily="34" charset="0"/>
              </a:rPr>
              <a:t>t</a:t>
            </a:r>
            <a:r>
              <a:rPr lang="en-US" sz="2800" b="1" baseline="-25000" dirty="0" err="1">
                <a:latin typeface="Calibri" pitchFamily="34" charset="0"/>
              </a:rPr>
              <a:t>pd</a:t>
            </a:r>
            <a:r>
              <a:rPr lang="en-US" sz="2800" b="1" dirty="0">
                <a:latin typeface="Calibri" pitchFamily="34" charset="0"/>
              </a:rPr>
              <a:t> + </a:t>
            </a:r>
            <a:r>
              <a:rPr lang="en-US" sz="2800" b="1" dirty="0" err="1">
                <a:latin typeface="Calibri" pitchFamily="34" charset="0"/>
              </a:rPr>
              <a:t>t</a:t>
            </a:r>
            <a:r>
              <a:rPr lang="en-US" sz="2800" b="1" baseline="-25000" dirty="0" err="1">
                <a:latin typeface="Calibri" pitchFamily="34" charset="0"/>
              </a:rPr>
              <a:t>setup</a:t>
            </a:r>
            <a:r>
              <a:rPr lang="en-US" sz="2800" b="1" baseline="-25000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+ </a:t>
            </a:r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FF0000"/>
                </a:solidFill>
                <a:latin typeface="Calibri" pitchFamily="34" charset="0"/>
              </a:rPr>
              <a:t>skew</a:t>
            </a:r>
            <a:endParaRPr lang="en-US" sz="2800" b="1" baseline="-25000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62200" y="2039160"/>
            <a:ext cx="4625258" cy="16232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4800" y="3789455"/>
            <a:ext cx="4006361" cy="265146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6A14D70-4ADD-47F5-B1CE-B0D622CF4C6C}"/>
              </a:ext>
            </a:extLst>
          </p:cNvPr>
          <p:cNvSpPr txBox="1"/>
          <p:nvPr/>
        </p:nvSpPr>
        <p:spPr>
          <a:xfrm>
            <a:off x="4543425" y="3839205"/>
            <a:ext cx="40671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n-lt"/>
              </a:rPr>
              <a:t>Signal must arrive at D2 </a:t>
            </a:r>
            <a:r>
              <a:rPr lang="en-US" sz="2000" b="1" i="1" dirty="0">
                <a:latin typeface="+mn-lt"/>
              </a:rPr>
              <a:t>earlier</a:t>
            </a:r>
            <a:r>
              <a:rPr lang="en-US" sz="2000" dirty="0">
                <a:latin typeface="+mn-lt"/>
              </a:rPr>
              <a:t>!</a:t>
            </a:r>
          </a:p>
          <a:p>
            <a:endParaRPr lang="en-US" sz="2000" i="1" dirty="0">
              <a:latin typeface="+mn-lt"/>
            </a:endParaRPr>
          </a:p>
          <a:p>
            <a:r>
              <a:rPr lang="en-US" sz="2000" dirty="0">
                <a:latin typeface="+mn-lt"/>
              </a:rPr>
              <a:t>This effectively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b="1" i="1" dirty="0">
                <a:solidFill>
                  <a:srgbClr val="FF0000"/>
                </a:solidFill>
                <a:latin typeface="+mn-lt"/>
              </a:rPr>
              <a:t>increases</a:t>
            </a:r>
            <a:r>
              <a:rPr lang="en-US" sz="2000" dirty="0">
                <a:latin typeface="+mn-lt"/>
              </a:rPr>
              <a:t> </a:t>
            </a:r>
            <a:r>
              <a:rPr lang="en-US" sz="2000" b="1" dirty="0" err="1">
                <a:latin typeface="+mn-lt"/>
              </a:rPr>
              <a:t>t</a:t>
            </a:r>
            <a:r>
              <a:rPr lang="en-US" sz="2000" b="1" baseline="-25000" dirty="0" err="1">
                <a:latin typeface="+mn-lt"/>
              </a:rPr>
              <a:t>setup</a:t>
            </a:r>
            <a:r>
              <a:rPr lang="en-US" sz="2000" dirty="0">
                <a:latin typeface="+mn-lt"/>
              </a:rPr>
              <a:t>:</a:t>
            </a:r>
            <a:endParaRPr lang="de-CH" sz="2000" dirty="0">
              <a:latin typeface="+mn-lt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BAD8B36-6679-4CDA-A65F-E1BD6CCEDB7C}"/>
              </a:ext>
            </a:extLst>
          </p:cNvPr>
          <p:cNvGrpSpPr/>
          <p:nvPr/>
        </p:nvGrpSpPr>
        <p:grpSpPr>
          <a:xfrm>
            <a:off x="5105400" y="5471000"/>
            <a:ext cx="4006361" cy="834575"/>
            <a:chOff x="5105400" y="5471000"/>
            <a:chExt cx="4006361" cy="834575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2992185-386B-4D73-9449-334424C6F007}"/>
                </a:ext>
              </a:extLst>
            </p:cNvPr>
            <p:cNvSpPr txBox="1"/>
            <p:nvPr/>
          </p:nvSpPr>
          <p:spPr>
            <a:xfrm>
              <a:off x="5105400" y="5782355"/>
              <a:ext cx="40063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latin typeface="Calibri" pitchFamily="34" charset="0"/>
                </a:rPr>
                <a:t>T</a:t>
              </a:r>
              <a:r>
                <a:rPr lang="en-US" sz="2800" b="1" baseline="-25000" dirty="0">
                  <a:latin typeface="Calibri" pitchFamily="34" charset="0"/>
                </a:rPr>
                <a:t>c</a:t>
              </a:r>
              <a:r>
                <a:rPr lang="en-US" sz="2800" b="1" dirty="0">
                  <a:latin typeface="Calibri" pitchFamily="34" charset="0"/>
                </a:rPr>
                <a:t> &gt; </a:t>
              </a:r>
              <a:r>
                <a:rPr lang="en-US" sz="2800" b="1" dirty="0" err="1">
                  <a:latin typeface="Calibri" pitchFamily="34" charset="0"/>
                </a:rPr>
                <a:t>t</a:t>
              </a:r>
              <a:r>
                <a:rPr lang="en-US" sz="2800" b="1" baseline="-25000" dirty="0" err="1">
                  <a:latin typeface="Calibri" pitchFamily="34" charset="0"/>
                </a:rPr>
                <a:t>pcq</a:t>
              </a:r>
              <a:r>
                <a:rPr lang="en-US" sz="2800" b="1" dirty="0">
                  <a:latin typeface="Calibri" pitchFamily="34" charset="0"/>
                </a:rPr>
                <a:t> + </a:t>
              </a:r>
              <a:r>
                <a:rPr lang="en-US" sz="2800" b="1" dirty="0" err="1">
                  <a:latin typeface="Calibri" pitchFamily="34" charset="0"/>
                </a:rPr>
                <a:t>t</a:t>
              </a:r>
              <a:r>
                <a:rPr lang="en-US" sz="2800" b="1" baseline="-25000" dirty="0" err="1">
                  <a:latin typeface="Calibri" pitchFamily="34" charset="0"/>
                </a:rPr>
                <a:t>pd</a:t>
              </a:r>
              <a:r>
                <a:rPr lang="en-US" sz="2800" b="1" dirty="0">
                  <a:latin typeface="Calibri" pitchFamily="34" charset="0"/>
                </a:rPr>
                <a:t> +</a:t>
              </a:r>
              <a:r>
                <a:rPr lang="en-US" sz="2800" b="1" baseline="-25000" dirty="0">
                  <a:solidFill>
                    <a:srgbClr val="FF0000"/>
                  </a:solidFill>
                  <a:latin typeface="Calibri" pitchFamily="34" charset="0"/>
                </a:rPr>
                <a:t> </a:t>
              </a:r>
              <a:r>
                <a:rPr lang="en-US" sz="2800" b="1" dirty="0" err="1">
                  <a:solidFill>
                    <a:srgbClr val="FF0000"/>
                  </a:solidFill>
                  <a:latin typeface="Calibri" pitchFamily="34" charset="0"/>
                </a:rPr>
                <a:t>t</a:t>
              </a:r>
              <a:r>
                <a:rPr lang="en-US" sz="2800" b="1" baseline="-25000" dirty="0" err="1">
                  <a:solidFill>
                    <a:srgbClr val="FF0000"/>
                  </a:solidFill>
                  <a:latin typeface="Calibri" pitchFamily="34" charset="0"/>
                </a:rPr>
                <a:t>setup</a:t>
              </a:r>
              <a:r>
                <a:rPr lang="en-US" sz="2800" b="1" baseline="-25000" dirty="0">
                  <a:solidFill>
                    <a:srgbClr val="FF0000"/>
                  </a:solidFill>
                  <a:latin typeface="Calibri" pitchFamily="34" charset="0"/>
                </a:rPr>
                <a:t>, effective</a:t>
              </a:r>
              <a:endParaRPr lang="de-CH" sz="2800" b="1" baseline="-25000" dirty="0">
                <a:latin typeface="Calibri" pitchFamily="34" charset="0"/>
              </a:endParaRPr>
            </a:p>
          </p:txBody>
        </p:sp>
        <p:sp>
          <p:nvSpPr>
            <p:cNvPr id="14" name="Right Brace 13">
              <a:extLst>
                <a:ext uri="{FF2B5EF4-FFF2-40B4-BE49-F238E27FC236}">
                  <a16:creationId xmlns:a16="http://schemas.microsoft.com/office/drawing/2014/main" id="{8C2D15E1-DB00-46EE-A065-6696F2B53D61}"/>
                </a:ext>
              </a:extLst>
            </p:cNvPr>
            <p:cNvSpPr/>
            <p:nvPr/>
          </p:nvSpPr>
          <p:spPr bwMode="auto">
            <a:xfrm rot="5400000">
              <a:off x="7922429" y="4848354"/>
              <a:ext cx="446524" cy="1691815"/>
            </a:xfrm>
            <a:prstGeom prst="rightBrace">
              <a:avLst>
                <a:gd name="adj1" fmla="val 33931"/>
                <a:gd name="adj2" fmla="val 50000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1" grpId="0" uiExpand="1" build="p" bldLvl="2"/>
      <p:bldP spid="12" grpId="0"/>
      <p:bldP spid="10" grpId="0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3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Clock Skew: Hold Time Revisited</a:t>
            </a:r>
          </a:p>
        </p:txBody>
      </p:sp>
      <p:sp>
        <p:nvSpPr>
          <p:cNvPr id="5529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55302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410418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64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62200" y="2094426"/>
            <a:ext cx="4625258" cy="162320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8"/>
          <a:srcRect b="8561"/>
          <a:stretch/>
        </p:blipFill>
        <p:spPr>
          <a:xfrm>
            <a:off x="368300" y="3809320"/>
            <a:ext cx="3365499" cy="236288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247105" y="4810780"/>
            <a:ext cx="38981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rgbClr val="0432FF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0432FF"/>
                </a:solidFill>
                <a:latin typeface="Calibri" pitchFamily="34" charset="0"/>
              </a:rPr>
              <a:t>cd</a:t>
            </a:r>
            <a:r>
              <a:rPr lang="en-US" sz="2800" b="1" dirty="0">
                <a:latin typeface="Calibri" pitchFamily="34" charset="0"/>
              </a:rPr>
              <a:t> + </a:t>
            </a:r>
            <a:r>
              <a:rPr lang="en-US" sz="2800" b="1" dirty="0" err="1">
                <a:latin typeface="Calibri" pitchFamily="34" charset="0"/>
              </a:rPr>
              <a:t>t</a:t>
            </a:r>
            <a:r>
              <a:rPr lang="en-US" sz="2800" b="1" baseline="-25000" dirty="0" err="1">
                <a:latin typeface="Calibri" pitchFamily="34" charset="0"/>
              </a:rPr>
              <a:t>ccq</a:t>
            </a:r>
            <a:r>
              <a:rPr lang="en-US" sz="2800" b="1" dirty="0">
                <a:latin typeface="Calibri" pitchFamily="34" charset="0"/>
              </a:rPr>
              <a:t> &gt; </a:t>
            </a:r>
            <a:r>
              <a:rPr lang="en-US" sz="2800" b="1" dirty="0" err="1">
                <a:solidFill>
                  <a:schemeClr val="accent1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chemeClr val="accent1"/>
                </a:solidFill>
                <a:latin typeface="Calibri" pitchFamily="34" charset="0"/>
              </a:rPr>
              <a:t>hold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 + </a:t>
            </a:r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</a:rPr>
              <a:t>t</a:t>
            </a:r>
            <a:r>
              <a:rPr lang="en-US" sz="2800" b="1" baseline="-25000" dirty="0" err="1">
                <a:solidFill>
                  <a:srgbClr val="FF0000"/>
                </a:solidFill>
                <a:latin typeface="Calibri" pitchFamily="34" charset="0"/>
              </a:rPr>
              <a:t>skew</a:t>
            </a:r>
            <a:endParaRPr lang="de-CH" sz="2800" b="1" baseline="-25000" dirty="0">
              <a:latin typeface="Calibri" pitchFamily="34" charset="0"/>
            </a:endParaRPr>
          </a:p>
        </p:txBody>
      </p:sp>
      <p:sp>
        <p:nvSpPr>
          <p:cNvPr id="12" name="Rectangle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28600" y="956638"/>
            <a:ext cx="86106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b="1" kern="0" dirty="0">
                <a:solidFill>
                  <a:srgbClr val="008000"/>
                </a:solidFill>
              </a:rPr>
              <a:t>Safe timing </a:t>
            </a:r>
            <a:r>
              <a:rPr lang="en-US" sz="2000" kern="0" dirty="0"/>
              <a:t>requires considering the </a:t>
            </a:r>
            <a:r>
              <a:rPr lang="en-US" sz="2000" b="1" kern="0" dirty="0">
                <a:solidFill>
                  <a:srgbClr val="FF0000"/>
                </a:solidFill>
              </a:rPr>
              <a:t>worst-case skew</a:t>
            </a:r>
          </a:p>
          <a:p>
            <a:pPr lvl="1"/>
            <a:r>
              <a:rPr lang="en-US" sz="1800" dirty="0"/>
              <a:t>Clock arrives at </a:t>
            </a:r>
            <a:r>
              <a:rPr lang="en-US" sz="1800" b="1" dirty="0"/>
              <a:t>R2</a:t>
            </a:r>
            <a:r>
              <a:rPr lang="en-US" sz="1800" dirty="0"/>
              <a:t> </a:t>
            </a:r>
            <a:r>
              <a:rPr lang="en-US" sz="1800" b="1" i="1" dirty="0"/>
              <a:t>after</a:t>
            </a:r>
            <a:r>
              <a:rPr lang="en-US" sz="1800" b="1" dirty="0"/>
              <a:t>  R1</a:t>
            </a:r>
          </a:p>
          <a:p>
            <a:pPr lvl="1"/>
            <a:r>
              <a:rPr lang="en-US" sz="1800" kern="0" dirty="0"/>
              <a:t>Increases the </a:t>
            </a:r>
            <a:r>
              <a:rPr lang="en-US" sz="1800" b="1" kern="0" dirty="0"/>
              <a:t>minimum required delay </a:t>
            </a:r>
            <a:r>
              <a:rPr lang="en-US" sz="1800" kern="0" dirty="0"/>
              <a:t>for the </a:t>
            </a:r>
            <a:r>
              <a:rPr lang="en-US" sz="1800" b="1" kern="0" dirty="0"/>
              <a:t>combinational logic</a:t>
            </a:r>
            <a:endParaRPr lang="en-US" sz="2000" b="1" kern="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5AE12B8-79A5-46C2-97A3-CF64C7ADAB98}"/>
              </a:ext>
            </a:extLst>
          </p:cNvPr>
          <p:cNvSpPr txBox="1"/>
          <p:nvPr/>
        </p:nvSpPr>
        <p:spPr>
          <a:xfrm>
            <a:off x="4543425" y="3839205"/>
            <a:ext cx="40671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n-lt"/>
              </a:rPr>
              <a:t>Signal must arrive at D2 </a:t>
            </a:r>
            <a:r>
              <a:rPr lang="en-US" sz="2000" b="1" i="1" dirty="0">
                <a:latin typeface="+mn-lt"/>
              </a:rPr>
              <a:t>later</a:t>
            </a:r>
            <a:r>
              <a:rPr lang="en-US" sz="2000" dirty="0">
                <a:latin typeface="+mn-lt"/>
              </a:rPr>
              <a:t>!</a:t>
            </a:r>
          </a:p>
          <a:p>
            <a:endParaRPr lang="en-US" sz="2000" i="1" dirty="0">
              <a:latin typeface="+mn-lt"/>
            </a:endParaRPr>
          </a:p>
          <a:p>
            <a:r>
              <a:rPr lang="en-US" sz="2000" dirty="0">
                <a:latin typeface="+mn-lt"/>
              </a:rPr>
              <a:t>This effectively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000" b="1" i="1" dirty="0">
                <a:solidFill>
                  <a:srgbClr val="FF0000"/>
                </a:solidFill>
                <a:latin typeface="+mn-lt"/>
              </a:rPr>
              <a:t>increases</a:t>
            </a:r>
            <a:r>
              <a:rPr lang="en-US" sz="2000" dirty="0">
                <a:latin typeface="+mn-lt"/>
              </a:rPr>
              <a:t> </a:t>
            </a:r>
            <a:r>
              <a:rPr lang="en-US" sz="2000" b="1" dirty="0" err="1">
                <a:solidFill>
                  <a:schemeClr val="accent1"/>
                </a:solidFill>
                <a:latin typeface="+mn-lt"/>
              </a:rPr>
              <a:t>t</a:t>
            </a:r>
            <a:r>
              <a:rPr lang="en-US" sz="2000" b="1" baseline="-25000" dirty="0" err="1">
                <a:solidFill>
                  <a:schemeClr val="accent1"/>
                </a:solidFill>
                <a:latin typeface="+mn-lt"/>
              </a:rPr>
              <a:t>hold</a:t>
            </a:r>
            <a:r>
              <a:rPr lang="en-US" sz="2000" dirty="0">
                <a:latin typeface="+mn-lt"/>
              </a:rPr>
              <a:t>:</a:t>
            </a:r>
            <a:endParaRPr lang="de-CH" sz="2000" dirty="0">
              <a:latin typeface="+mn-lt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01848DC-A766-4721-90F0-B51F42975486}"/>
              </a:ext>
            </a:extLst>
          </p:cNvPr>
          <p:cNvGrpSpPr/>
          <p:nvPr/>
        </p:nvGrpSpPr>
        <p:grpSpPr>
          <a:xfrm>
            <a:off x="687020" y="5430224"/>
            <a:ext cx="1065580" cy="1025553"/>
            <a:chOff x="687020" y="5430224"/>
            <a:chExt cx="1065580" cy="102555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8267D58-01DB-4DCF-AAF1-9F4043AF9CEF}"/>
                </a:ext>
              </a:extLst>
            </p:cNvPr>
            <p:cNvSpPr txBox="1"/>
            <p:nvPr/>
          </p:nvSpPr>
          <p:spPr>
            <a:xfrm>
              <a:off x="1143000" y="6117223"/>
              <a:ext cx="609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 err="1">
                  <a:solidFill>
                    <a:schemeClr val="accent1"/>
                  </a:solidFill>
                  <a:latin typeface="+mn-lt"/>
                </a:rPr>
                <a:t>t</a:t>
              </a:r>
              <a:r>
                <a:rPr lang="en-US" sz="1600" b="1" baseline="-25000" dirty="0" err="1">
                  <a:solidFill>
                    <a:schemeClr val="accent1"/>
                  </a:solidFill>
                  <a:latin typeface="+mn-lt"/>
                </a:rPr>
                <a:t>hold</a:t>
              </a:r>
              <a:endParaRPr lang="de-CH" sz="1600" b="1" dirty="0">
                <a:solidFill>
                  <a:schemeClr val="accent1"/>
                </a:solidFill>
                <a:latin typeface="+mn-lt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7C6386E-E429-4FEB-A5ED-0979D74969A6}"/>
                </a:ext>
              </a:extLst>
            </p:cNvPr>
            <p:cNvSpPr txBox="1"/>
            <p:nvPr/>
          </p:nvSpPr>
          <p:spPr>
            <a:xfrm>
              <a:off x="687020" y="6117223"/>
              <a:ext cx="6845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 err="1">
                  <a:solidFill>
                    <a:srgbClr val="FF0000"/>
                  </a:solidFill>
                  <a:latin typeface="+mn-lt"/>
                </a:rPr>
                <a:t>t</a:t>
              </a:r>
              <a:r>
                <a:rPr lang="en-US" sz="1600" b="1" baseline="-25000" dirty="0" err="1">
                  <a:solidFill>
                    <a:srgbClr val="FF0000"/>
                  </a:solidFill>
                  <a:latin typeface="+mn-lt"/>
                </a:rPr>
                <a:t>skew</a:t>
              </a:r>
              <a:endParaRPr lang="de-CH" sz="1600" b="1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050456D-F8C0-49EC-A640-6C50F9EFB35D}"/>
                </a:ext>
              </a:extLst>
            </p:cNvPr>
            <p:cNvSpPr/>
            <p:nvPr/>
          </p:nvSpPr>
          <p:spPr bwMode="auto">
            <a:xfrm>
              <a:off x="1295400" y="5562600"/>
              <a:ext cx="228600" cy="17503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DD33B55-789C-435B-B176-75705FB02AFB}"/>
                </a:ext>
              </a:extLst>
            </p:cNvPr>
            <p:cNvSpPr txBox="1"/>
            <p:nvPr/>
          </p:nvSpPr>
          <p:spPr>
            <a:xfrm>
              <a:off x="1176337" y="5435977"/>
              <a:ext cx="533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 err="1">
                  <a:solidFill>
                    <a:srgbClr val="0432FF"/>
                  </a:solidFill>
                  <a:latin typeface="+mn-lt"/>
                </a:rPr>
                <a:t>t</a:t>
              </a:r>
              <a:r>
                <a:rPr lang="en-US" sz="1600" b="1" baseline="-25000" dirty="0" err="1">
                  <a:solidFill>
                    <a:srgbClr val="0432FF"/>
                  </a:solidFill>
                  <a:latin typeface="+mn-lt"/>
                </a:rPr>
                <a:t>cd</a:t>
              </a:r>
              <a:endParaRPr lang="de-CH" sz="1600" b="1" dirty="0">
                <a:solidFill>
                  <a:srgbClr val="0432FF"/>
                </a:solidFill>
                <a:latin typeface="+mn-lt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E736E82-A422-4B76-941D-927450BEA3F0}"/>
                </a:ext>
              </a:extLst>
            </p:cNvPr>
            <p:cNvSpPr/>
            <p:nvPr/>
          </p:nvSpPr>
          <p:spPr bwMode="auto">
            <a:xfrm>
              <a:off x="940595" y="5555456"/>
              <a:ext cx="239286" cy="18931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543A8BF-6329-41F9-96A2-9B4FBC247C6B}"/>
                </a:ext>
              </a:extLst>
            </p:cNvPr>
            <p:cNvSpPr txBox="1"/>
            <p:nvPr/>
          </p:nvSpPr>
          <p:spPr>
            <a:xfrm>
              <a:off x="762610" y="5430224"/>
              <a:ext cx="533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 err="1">
                  <a:latin typeface="+mn-lt"/>
                </a:rPr>
                <a:t>t</a:t>
              </a:r>
              <a:r>
                <a:rPr lang="en-US" sz="1600" b="1" baseline="-25000" dirty="0" err="1">
                  <a:latin typeface="+mn-lt"/>
                </a:rPr>
                <a:t>ccq</a:t>
              </a:r>
              <a:endParaRPr lang="de-CH" sz="1600" b="1" dirty="0">
                <a:latin typeface="+mn-lt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075F829-6925-4927-B341-636652531987}"/>
              </a:ext>
            </a:extLst>
          </p:cNvPr>
          <p:cNvGrpSpPr/>
          <p:nvPr/>
        </p:nvGrpSpPr>
        <p:grpSpPr>
          <a:xfrm>
            <a:off x="5247105" y="5420877"/>
            <a:ext cx="3615541" cy="884698"/>
            <a:chOff x="5247105" y="5420877"/>
            <a:chExt cx="3615541" cy="88469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7ECE483-8DE7-496C-8537-8578B3EFE819}"/>
                </a:ext>
              </a:extLst>
            </p:cNvPr>
            <p:cNvSpPr txBox="1"/>
            <p:nvPr/>
          </p:nvSpPr>
          <p:spPr>
            <a:xfrm>
              <a:off x="5247105" y="5782355"/>
              <a:ext cx="36155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err="1">
                  <a:solidFill>
                    <a:srgbClr val="0432FF"/>
                  </a:solidFill>
                  <a:latin typeface="Calibri" pitchFamily="34" charset="0"/>
                </a:rPr>
                <a:t>t</a:t>
              </a:r>
              <a:r>
                <a:rPr lang="en-US" sz="2800" b="1" baseline="-25000" dirty="0" err="1">
                  <a:solidFill>
                    <a:srgbClr val="0432FF"/>
                  </a:solidFill>
                  <a:latin typeface="Calibri" pitchFamily="34" charset="0"/>
                </a:rPr>
                <a:t>cd</a:t>
              </a:r>
              <a:r>
                <a:rPr lang="en-US" sz="2800" b="1" dirty="0">
                  <a:latin typeface="Calibri" pitchFamily="34" charset="0"/>
                </a:rPr>
                <a:t> + </a:t>
              </a:r>
              <a:r>
                <a:rPr lang="en-US" sz="2800" b="1" dirty="0" err="1">
                  <a:latin typeface="Calibri" pitchFamily="34" charset="0"/>
                </a:rPr>
                <a:t>t</a:t>
              </a:r>
              <a:r>
                <a:rPr lang="en-US" sz="2800" b="1" baseline="-25000" dirty="0" err="1">
                  <a:latin typeface="Calibri" pitchFamily="34" charset="0"/>
                </a:rPr>
                <a:t>ccq</a:t>
              </a:r>
              <a:r>
                <a:rPr lang="en-US" sz="2800" b="1" baseline="-25000" dirty="0">
                  <a:latin typeface="Calibri" pitchFamily="34" charset="0"/>
                </a:rPr>
                <a:t> </a:t>
              </a:r>
              <a:r>
                <a:rPr lang="en-US" sz="2800" b="1" dirty="0">
                  <a:latin typeface="Calibri" pitchFamily="34" charset="0"/>
                </a:rPr>
                <a:t>&gt; </a:t>
              </a:r>
              <a:r>
                <a:rPr lang="en-US" sz="2800" b="1" dirty="0" err="1">
                  <a:solidFill>
                    <a:srgbClr val="FF0000"/>
                  </a:solidFill>
                  <a:latin typeface="Calibri" pitchFamily="34" charset="0"/>
                </a:rPr>
                <a:t>t</a:t>
              </a:r>
              <a:r>
                <a:rPr lang="en-US" sz="2800" b="1" baseline="-25000" dirty="0" err="1">
                  <a:solidFill>
                    <a:srgbClr val="FF0000"/>
                  </a:solidFill>
                  <a:latin typeface="Calibri" pitchFamily="34" charset="0"/>
                </a:rPr>
                <a:t>hold</a:t>
              </a:r>
              <a:r>
                <a:rPr lang="en-US" sz="2800" b="1" baseline="-25000" dirty="0">
                  <a:solidFill>
                    <a:srgbClr val="FF0000"/>
                  </a:solidFill>
                  <a:latin typeface="Calibri" pitchFamily="34" charset="0"/>
                </a:rPr>
                <a:t>, effective</a:t>
              </a:r>
              <a:endParaRPr lang="de-CH" sz="2800" b="1" baseline="-25000" dirty="0">
                <a:latin typeface="Calibri" pitchFamily="34" charset="0"/>
              </a:endParaRPr>
            </a:p>
          </p:txBody>
        </p:sp>
        <p:sp>
          <p:nvSpPr>
            <p:cNvPr id="6" name="Right Brace 5">
              <a:extLst>
                <a:ext uri="{FF2B5EF4-FFF2-40B4-BE49-F238E27FC236}">
                  <a16:creationId xmlns:a16="http://schemas.microsoft.com/office/drawing/2014/main" id="{776CCE00-F7B0-4E37-8104-514DFF08B5F0}"/>
                </a:ext>
              </a:extLst>
            </p:cNvPr>
            <p:cNvSpPr/>
            <p:nvPr/>
          </p:nvSpPr>
          <p:spPr bwMode="auto">
            <a:xfrm rot="5400000">
              <a:off x="7312220" y="4798231"/>
              <a:ext cx="446524" cy="1691815"/>
            </a:xfrm>
            <a:prstGeom prst="rightBrace">
              <a:avLst>
                <a:gd name="adj1" fmla="val 33931"/>
                <a:gd name="adj2" fmla="val 50000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66944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uiExpand="1" build="p" bldLvl="2"/>
      <p:bldP spid="13" grpId="0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3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Clock Skew: Summary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3182937"/>
          </a:xfrm>
        </p:spPr>
        <p:txBody>
          <a:bodyPr/>
          <a:lstStyle/>
          <a:p>
            <a:pPr lvl="0"/>
            <a:r>
              <a:rPr lang="en-US" b="1" dirty="0">
                <a:solidFill>
                  <a:srgbClr val="FF0000"/>
                </a:solidFill>
              </a:rPr>
              <a:t>Skew</a:t>
            </a:r>
            <a:r>
              <a:rPr lang="en-US" dirty="0"/>
              <a:t> effectively </a:t>
            </a:r>
            <a:r>
              <a:rPr lang="en-US" b="1" dirty="0">
                <a:solidFill>
                  <a:srgbClr val="FF0000"/>
                </a:solidFill>
              </a:rPr>
              <a:t>increases</a:t>
            </a:r>
            <a:r>
              <a:rPr lang="en-US" dirty="0"/>
              <a:t> both </a:t>
            </a:r>
            <a:r>
              <a:rPr lang="en-US" b="1" dirty="0" err="1"/>
              <a:t>t</a:t>
            </a:r>
            <a:r>
              <a:rPr lang="en-US" b="1" baseline="-25000" dirty="0" err="1"/>
              <a:t>setup</a:t>
            </a:r>
            <a:r>
              <a:rPr lang="en-US" dirty="0"/>
              <a:t> and </a:t>
            </a:r>
            <a:r>
              <a:rPr lang="en-US" b="1" dirty="0" err="1"/>
              <a:t>t</a:t>
            </a:r>
            <a:r>
              <a:rPr lang="en-US" b="1" baseline="-25000" dirty="0" err="1"/>
              <a:t>hold</a:t>
            </a:r>
            <a:endParaRPr lang="en-US" b="1" baseline="-25000" dirty="0"/>
          </a:p>
          <a:p>
            <a:pPr lvl="1"/>
            <a:r>
              <a:rPr lang="en-US" dirty="0"/>
              <a:t>Increased </a:t>
            </a:r>
            <a:r>
              <a:rPr lang="en-US" b="1" dirty="0">
                <a:solidFill>
                  <a:srgbClr val="FF0000"/>
                </a:solidFill>
              </a:rPr>
              <a:t>sequencing overhead </a:t>
            </a:r>
          </a:p>
          <a:p>
            <a:pPr lvl="1"/>
            <a:r>
              <a:rPr lang="en-US" dirty="0"/>
              <a:t>i.e., less useful work done per cycle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Designers must keep skew to a </a:t>
            </a:r>
            <a:r>
              <a:rPr lang="en-US" b="1" dirty="0">
                <a:solidFill>
                  <a:srgbClr val="008000"/>
                </a:solidFill>
              </a:rPr>
              <a:t>minimum</a:t>
            </a:r>
          </a:p>
          <a:p>
            <a:pPr lvl="1"/>
            <a:r>
              <a:rPr lang="en-US" dirty="0"/>
              <a:t>Requires intelligent </a:t>
            </a:r>
            <a:r>
              <a:rPr lang="en-US" b="1" dirty="0">
                <a:solidFill>
                  <a:srgbClr val="7030A0"/>
                </a:solidFill>
              </a:rPr>
              <a:t>“clock network” </a:t>
            </a:r>
            <a:r>
              <a:rPr lang="en-US" dirty="0"/>
              <a:t>across a chip</a:t>
            </a:r>
          </a:p>
          <a:p>
            <a:pPr lvl="1"/>
            <a:r>
              <a:rPr lang="en-US" b="1" dirty="0">
                <a:solidFill>
                  <a:srgbClr val="008000"/>
                </a:solidFill>
              </a:rPr>
              <a:t>Goal: </a:t>
            </a:r>
            <a:r>
              <a:rPr lang="en-US" b="1" dirty="0">
                <a:solidFill>
                  <a:srgbClr val="0432FF"/>
                </a:solidFill>
              </a:rPr>
              <a:t>clock</a:t>
            </a:r>
            <a:r>
              <a:rPr lang="en-US" dirty="0"/>
              <a:t> arrives at all locations at roughly the </a:t>
            </a:r>
            <a:r>
              <a:rPr lang="en-US" b="1" dirty="0">
                <a:solidFill>
                  <a:srgbClr val="008000"/>
                </a:solidFill>
              </a:rPr>
              <a:t>same time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65</a:t>
            </a:fld>
            <a:endParaRPr lang="en-US"/>
          </a:p>
        </p:txBody>
      </p:sp>
      <p:sp>
        <p:nvSpPr>
          <p:cNvPr id="5529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sz="32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55302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4104182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 dirty="0">
              <a:latin typeface="Calibri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33400" y="5946801"/>
            <a:ext cx="795579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+mn-lt"/>
              </a:rPr>
              <a:t>Source: </a:t>
            </a:r>
            <a:r>
              <a:rPr lang="en-US" sz="1200" dirty="0" err="1">
                <a:latin typeface="+mn-lt"/>
              </a:rPr>
              <a:t>Abdelhadi</a:t>
            </a:r>
            <a:r>
              <a:rPr lang="en-US" sz="1200" dirty="0">
                <a:latin typeface="+mn-lt"/>
              </a:rPr>
              <a:t>, Ameer, et al. "Timing-driven variation-aware </a:t>
            </a:r>
            <a:r>
              <a:rPr lang="en-US" sz="1200" dirty="0" err="1">
                <a:latin typeface="+mn-lt"/>
              </a:rPr>
              <a:t>nonuniform</a:t>
            </a:r>
            <a:r>
              <a:rPr lang="en-US" sz="1200" dirty="0">
                <a:latin typeface="+mn-lt"/>
              </a:rPr>
              <a:t> clock mesh synthesis." GLSVLSI’10.</a:t>
            </a:r>
          </a:p>
        </p:txBody>
      </p:sp>
      <p:pic>
        <p:nvPicPr>
          <p:cNvPr id="175106" name="Picture 2" descr="Clock architecture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77" y="4410940"/>
            <a:ext cx="8578269" cy="1418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5052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  <p:bldP spid="18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Part 3:</a:t>
            </a:r>
            <a:br>
              <a:rPr lang="en-US" dirty="0"/>
            </a:br>
            <a:r>
              <a:rPr lang="en-US" dirty="0"/>
              <a:t>Circuit Verification</a:t>
            </a:r>
            <a:endParaRPr lang="de-CH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977615"/>
      </p:ext>
    </p:extLst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How Do You Know That A Circuit Works?</a:t>
            </a:r>
            <a:endParaRPr lang="de-CH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have designed a circuit</a:t>
            </a:r>
          </a:p>
          <a:p>
            <a:pPr lvl="1"/>
            <a:r>
              <a:rPr lang="en-US" dirty="0"/>
              <a:t>Is it </a:t>
            </a:r>
            <a:r>
              <a:rPr lang="en-US" b="1" dirty="0">
                <a:solidFill>
                  <a:srgbClr val="0432FF"/>
                </a:solidFill>
              </a:rPr>
              <a:t>functionally</a:t>
            </a:r>
            <a:r>
              <a:rPr lang="en-US" dirty="0"/>
              <a:t> correct?</a:t>
            </a:r>
          </a:p>
          <a:p>
            <a:pPr lvl="1"/>
            <a:r>
              <a:rPr lang="en-US" dirty="0"/>
              <a:t>Even if it is logically correct, does the hardware meet all </a:t>
            </a:r>
            <a:r>
              <a:rPr lang="en-US" b="1" dirty="0">
                <a:solidFill>
                  <a:srgbClr val="0432FF"/>
                </a:solidFill>
              </a:rPr>
              <a:t>timing</a:t>
            </a:r>
            <a:r>
              <a:rPr lang="en-US" dirty="0"/>
              <a:t> constraints?</a:t>
            </a:r>
          </a:p>
          <a:p>
            <a:pPr lvl="1"/>
            <a:endParaRPr lang="en-US" dirty="0"/>
          </a:p>
          <a:p>
            <a:r>
              <a:rPr lang="en-US" dirty="0"/>
              <a:t>How can you </a:t>
            </a:r>
            <a:r>
              <a:rPr lang="en-US" b="1" dirty="0">
                <a:solidFill>
                  <a:srgbClr val="0432FF"/>
                </a:solidFill>
              </a:rPr>
              <a:t>test</a:t>
            </a:r>
            <a:r>
              <a:rPr lang="en-US" dirty="0"/>
              <a:t> for:</a:t>
            </a:r>
          </a:p>
          <a:p>
            <a:pPr lvl="1"/>
            <a:r>
              <a:rPr lang="en-US" dirty="0"/>
              <a:t>Functionality?</a:t>
            </a:r>
          </a:p>
          <a:p>
            <a:pPr lvl="1"/>
            <a:r>
              <a:rPr lang="en-US" dirty="0"/>
              <a:t>Timing?</a:t>
            </a:r>
          </a:p>
          <a:p>
            <a:pPr lvl="1"/>
            <a:endParaRPr lang="en-US" dirty="0"/>
          </a:p>
          <a:p>
            <a:r>
              <a:rPr lang="en-US" dirty="0"/>
              <a:t>Answer: </a:t>
            </a:r>
            <a:r>
              <a:rPr lang="en-US" b="1" dirty="0">
                <a:solidFill>
                  <a:srgbClr val="0432FF"/>
                </a:solidFill>
              </a:rPr>
              <a:t>simulation tools</a:t>
            </a:r>
            <a:r>
              <a:rPr lang="en-US" dirty="0"/>
              <a:t>!</a:t>
            </a:r>
          </a:p>
          <a:p>
            <a:pPr lvl="1"/>
            <a:r>
              <a:rPr lang="en-US" dirty="0"/>
              <a:t>Formal verification tools (e.g., SAT solvers)</a:t>
            </a:r>
          </a:p>
          <a:p>
            <a:pPr lvl="1"/>
            <a:r>
              <a:rPr lang="en-US" dirty="0"/>
              <a:t>HDL timing simulation (e.g., </a:t>
            </a:r>
            <a:r>
              <a:rPr lang="en-US" dirty="0" err="1"/>
              <a:t>Vivado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Circuit simulation (e.g., SPICE)</a:t>
            </a:r>
          </a:p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4349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Testing Large Digital Designs</a:t>
            </a:r>
            <a:endParaRPr lang="de-CH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6"/>
            <a:ext cx="8915400" cy="5631873"/>
          </a:xfrm>
          <a:noFill/>
        </p:spPr>
        <p:txBody>
          <a:bodyPr>
            <a:normAutofit lnSpcReduction="10000"/>
          </a:bodyPr>
          <a:lstStyle/>
          <a:p>
            <a:r>
              <a:rPr lang="en-US" dirty="0"/>
              <a:t>Testing can be the </a:t>
            </a:r>
            <a:r>
              <a:rPr lang="en-US" b="1" dirty="0">
                <a:solidFill>
                  <a:srgbClr val="FF0000"/>
                </a:solidFill>
              </a:rPr>
              <a:t>most time consuming </a:t>
            </a:r>
            <a:r>
              <a:rPr lang="en-US" dirty="0"/>
              <a:t>design stage</a:t>
            </a:r>
          </a:p>
          <a:p>
            <a:pPr lvl="1"/>
            <a:r>
              <a:rPr lang="en-US" dirty="0"/>
              <a:t>Functional correctness of </a:t>
            </a:r>
            <a:r>
              <a:rPr lang="en-US" b="1" dirty="0">
                <a:solidFill>
                  <a:srgbClr val="FF0000"/>
                </a:solidFill>
              </a:rPr>
              <a:t>all logic paths</a:t>
            </a:r>
            <a:endParaRPr lang="en-US" dirty="0"/>
          </a:p>
          <a:p>
            <a:pPr lvl="1"/>
            <a:r>
              <a:rPr lang="en-US" dirty="0"/>
              <a:t>Timing, power, etc. of </a:t>
            </a:r>
            <a:r>
              <a:rPr lang="en-US" b="1" dirty="0">
                <a:solidFill>
                  <a:srgbClr val="FF0000"/>
                </a:solidFill>
              </a:rPr>
              <a:t>all circuit elements</a:t>
            </a:r>
            <a:endParaRPr lang="en-US" dirty="0"/>
          </a:p>
          <a:p>
            <a:endParaRPr lang="en-US" dirty="0"/>
          </a:p>
          <a:p>
            <a:r>
              <a:rPr lang="en-US" dirty="0"/>
              <a:t>Unfortunately, </a:t>
            </a:r>
            <a:r>
              <a:rPr lang="en-US" b="1" dirty="0"/>
              <a:t>low-level </a:t>
            </a:r>
            <a:r>
              <a:rPr lang="en-US" dirty="0"/>
              <a:t>(e.g., circuit) simulation is </a:t>
            </a:r>
            <a:r>
              <a:rPr lang="en-US" b="1" dirty="0">
                <a:solidFill>
                  <a:srgbClr val="FF0000"/>
                </a:solidFill>
              </a:rPr>
              <a:t>much slower</a:t>
            </a:r>
            <a:r>
              <a:rPr lang="en-US" b="1" dirty="0"/>
              <a:t> </a:t>
            </a:r>
            <a:r>
              <a:rPr lang="en-US" dirty="0"/>
              <a:t>than </a:t>
            </a:r>
            <a:r>
              <a:rPr lang="en-US" b="1" dirty="0"/>
              <a:t>high-level</a:t>
            </a:r>
            <a:r>
              <a:rPr lang="en-US" dirty="0"/>
              <a:t> (e.g., HDL, C) simulation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>
                <a:solidFill>
                  <a:srgbClr val="008000"/>
                </a:solidFill>
              </a:rPr>
              <a:t>Solution:</a:t>
            </a:r>
            <a:r>
              <a:rPr lang="en-US" dirty="0"/>
              <a:t> we split responsibilities:</a:t>
            </a:r>
          </a:p>
          <a:p>
            <a:pPr lvl="1"/>
            <a:r>
              <a:rPr lang="en-US" dirty="0"/>
              <a:t>1) Check </a:t>
            </a:r>
            <a:r>
              <a:rPr lang="en-US" b="1" dirty="0"/>
              <a:t>only</a:t>
            </a:r>
            <a:r>
              <a:rPr lang="en-US" dirty="0"/>
              <a:t> </a:t>
            </a:r>
            <a:r>
              <a:rPr lang="en-US" b="1" dirty="0"/>
              <a:t>functionality</a:t>
            </a:r>
            <a:r>
              <a:rPr lang="en-US" b="1" dirty="0">
                <a:solidFill>
                  <a:srgbClr val="0432FF"/>
                </a:solidFill>
              </a:rPr>
              <a:t> </a:t>
            </a:r>
            <a:r>
              <a:rPr lang="en-US" dirty="0"/>
              <a:t>at a </a:t>
            </a:r>
            <a:r>
              <a:rPr lang="en-US" b="1" dirty="0"/>
              <a:t>high level</a:t>
            </a:r>
            <a:r>
              <a:rPr lang="en-US" dirty="0"/>
              <a:t> (e.g., C, HDL) </a:t>
            </a:r>
          </a:p>
          <a:p>
            <a:pPr lvl="2"/>
            <a:r>
              <a:rPr lang="en-US" dirty="0"/>
              <a:t>(Relatively) </a:t>
            </a:r>
            <a:r>
              <a:rPr lang="en-US" b="1" dirty="0">
                <a:solidFill>
                  <a:srgbClr val="008000"/>
                </a:solidFill>
              </a:rPr>
              <a:t>fast</a:t>
            </a:r>
            <a:r>
              <a:rPr lang="en-US" dirty="0"/>
              <a:t> simulation time allows </a:t>
            </a:r>
            <a:r>
              <a:rPr lang="en-US" b="1" dirty="0">
                <a:solidFill>
                  <a:srgbClr val="008000"/>
                </a:solidFill>
              </a:rPr>
              <a:t>high code coverage</a:t>
            </a:r>
          </a:p>
          <a:p>
            <a:pPr lvl="2"/>
            <a:r>
              <a:rPr lang="en-US" b="1" dirty="0">
                <a:solidFill>
                  <a:srgbClr val="008000"/>
                </a:solidFill>
              </a:rPr>
              <a:t>Easy</a:t>
            </a:r>
            <a:r>
              <a:rPr lang="en-US" dirty="0"/>
              <a:t> to write and run tests</a:t>
            </a:r>
          </a:p>
          <a:p>
            <a:pPr lvl="1"/>
            <a:r>
              <a:rPr lang="en-US" dirty="0"/>
              <a:t>2) Check </a:t>
            </a:r>
            <a:r>
              <a:rPr lang="en-US" b="1" dirty="0"/>
              <a:t>only timing, power</a:t>
            </a:r>
            <a:r>
              <a:rPr lang="en-US" dirty="0"/>
              <a:t>, etc. at </a:t>
            </a:r>
            <a:r>
              <a:rPr lang="en-US" b="1" dirty="0"/>
              <a:t>low level </a:t>
            </a:r>
            <a:r>
              <a:rPr lang="en-US" dirty="0"/>
              <a:t>(e.g., circuit)</a:t>
            </a:r>
          </a:p>
          <a:p>
            <a:pPr lvl="2"/>
            <a:r>
              <a:rPr lang="en-US" b="1" dirty="0">
                <a:solidFill>
                  <a:srgbClr val="008000"/>
                </a:solidFill>
              </a:rPr>
              <a:t>No functional testing </a:t>
            </a:r>
            <a:r>
              <a:rPr lang="en-US" dirty="0"/>
              <a:t>of low-level model</a:t>
            </a:r>
          </a:p>
          <a:p>
            <a:pPr lvl="2"/>
            <a:r>
              <a:rPr lang="en-US" dirty="0"/>
              <a:t>Instead, test </a:t>
            </a:r>
            <a:r>
              <a:rPr lang="en-US" b="1" i="1" dirty="0"/>
              <a:t>functional</a:t>
            </a:r>
            <a:r>
              <a:rPr lang="en-US" b="1" dirty="0"/>
              <a:t> </a:t>
            </a:r>
            <a:r>
              <a:rPr lang="en-US" b="1" i="1" dirty="0"/>
              <a:t>equivalence</a:t>
            </a:r>
            <a:r>
              <a:rPr lang="en-US" b="1" dirty="0"/>
              <a:t> </a:t>
            </a:r>
            <a:r>
              <a:rPr lang="en-US" dirty="0"/>
              <a:t>to high-level model </a:t>
            </a:r>
          </a:p>
          <a:p>
            <a:pPr lvl="3"/>
            <a:r>
              <a:rPr lang="en-US" b="1" dirty="0">
                <a:solidFill>
                  <a:srgbClr val="FF0000"/>
                </a:solidFill>
              </a:rPr>
              <a:t>Hard</a:t>
            </a:r>
            <a:r>
              <a:rPr lang="en-US" dirty="0"/>
              <a:t>, but </a:t>
            </a:r>
            <a:r>
              <a:rPr lang="en-US" b="1" dirty="0">
                <a:solidFill>
                  <a:srgbClr val="008000"/>
                </a:solidFill>
              </a:rPr>
              <a:t>easier</a:t>
            </a:r>
            <a:r>
              <a:rPr lang="en-US" dirty="0"/>
              <a:t> than testing logical functionality at this level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68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47800" y="6542901"/>
            <a:ext cx="6819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Adapted</a:t>
            </a:r>
            <a:r>
              <a:rPr lang="en-US" sz="1200" b="0" i="1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from ”CMOS VLSI Design 4e”, Neil H. E. </a:t>
            </a:r>
            <a:r>
              <a:rPr lang="en-US" sz="1200" b="0" i="1" baseline="0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Weste</a:t>
            </a:r>
            <a:r>
              <a:rPr lang="en-US" sz="1200" b="0" i="1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and David Money Harris ©2011</a:t>
            </a:r>
            <a:r>
              <a:rPr lang="en-US" sz="1200" b="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1200" b="0" i="1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Pearson</a:t>
            </a:r>
            <a:endParaRPr lang="de-CH" sz="1200" b="0" i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261513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Testing Large Digital Designs</a:t>
            </a:r>
            <a:endParaRPr lang="de-CH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63377"/>
            <a:ext cx="8915400" cy="5518386"/>
          </a:xfrm>
          <a:noFill/>
        </p:spPr>
        <p:txBody>
          <a:bodyPr/>
          <a:lstStyle/>
          <a:p>
            <a:r>
              <a:rPr lang="en-US" dirty="0"/>
              <a:t>We have </a:t>
            </a:r>
            <a:r>
              <a:rPr lang="en-US" b="1" dirty="0">
                <a:solidFill>
                  <a:srgbClr val="0432FF"/>
                </a:solidFill>
              </a:rPr>
              <a:t>tools</a:t>
            </a:r>
            <a:r>
              <a:rPr lang="en-US" dirty="0"/>
              <a:t> to handle different levels of verification</a:t>
            </a:r>
          </a:p>
          <a:p>
            <a:pPr lvl="1"/>
            <a:r>
              <a:rPr lang="en-US" i="1" dirty="0"/>
              <a:t>Logic synthesis tool</a:t>
            </a:r>
            <a:r>
              <a:rPr lang="en-US" dirty="0"/>
              <a:t> guarantees equivalence of high-level logic and synthesized circuit-level description</a:t>
            </a:r>
          </a:p>
          <a:p>
            <a:pPr lvl="1"/>
            <a:r>
              <a:rPr lang="en-US" i="1" dirty="0"/>
              <a:t>Timing verification tools</a:t>
            </a:r>
            <a:r>
              <a:rPr lang="en-US" dirty="0"/>
              <a:t> check all </a:t>
            </a:r>
            <a:r>
              <a:rPr lang="en-US" b="1" dirty="0"/>
              <a:t>circuit timings</a:t>
            </a:r>
          </a:p>
          <a:p>
            <a:pPr lvl="1"/>
            <a:r>
              <a:rPr lang="en-US" i="1" dirty="0"/>
              <a:t>Design rule checks</a:t>
            </a:r>
            <a:r>
              <a:rPr lang="en-US" dirty="0"/>
              <a:t> ensure that </a:t>
            </a:r>
            <a:r>
              <a:rPr lang="en-US" b="1" dirty="0"/>
              <a:t>physical circuits </a:t>
            </a:r>
            <a:r>
              <a:rPr lang="en-US" dirty="0"/>
              <a:t>are buildable</a:t>
            </a:r>
          </a:p>
          <a:p>
            <a:endParaRPr lang="en-US" dirty="0"/>
          </a:p>
          <a:p>
            <a:r>
              <a:rPr lang="en-US" b="1" dirty="0"/>
              <a:t>Our job </a:t>
            </a:r>
            <a:r>
              <a:rPr lang="en-US" dirty="0"/>
              <a:t>as a logic designer is to:</a:t>
            </a:r>
          </a:p>
          <a:p>
            <a:pPr lvl="1"/>
            <a:r>
              <a:rPr lang="en-US" dirty="0"/>
              <a:t>Provide </a:t>
            </a:r>
            <a:r>
              <a:rPr lang="en-US" b="1" dirty="0">
                <a:solidFill>
                  <a:srgbClr val="0432FF"/>
                </a:solidFill>
              </a:rPr>
              <a:t>functional tests </a:t>
            </a:r>
            <a:r>
              <a:rPr lang="en-US" dirty="0"/>
              <a:t>for logical correctness of the design</a:t>
            </a:r>
          </a:p>
          <a:p>
            <a:pPr lvl="1"/>
            <a:r>
              <a:rPr lang="en-US" dirty="0"/>
              <a:t>Provide </a:t>
            </a:r>
            <a:r>
              <a:rPr lang="en-US" b="1" dirty="0">
                <a:solidFill>
                  <a:srgbClr val="0432FF"/>
                </a:solidFill>
              </a:rPr>
              <a:t>timing constraints </a:t>
            </a:r>
            <a:r>
              <a:rPr lang="en-US" dirty="0"/>
              <a:t>(e.g., desired operating frequency)</a:t>
            </a:r>
          </a:p>
          <a:p>
            <a:endParaRPr lang="en-US" dirty="0"/>
          </a:p>
          <a:p>
            <a:r>
              <a:rPr lang="en-US" dirty="0"/>
              <a:t>Tools and/or circuit engineers will decide if it can be built!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69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47800" y="6542901"/>
            <a:ext cx="6819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Adapted</a:t>
            </a:r>
            <a:r>
              <a:rPr lang="en-US" sz="1200" b="0" i="1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from ”CMOS VLSI Design 4e”, Neil H. E. </a:t>
            </a:r>
            <a:r>
              <a:rPr lang="en-US" sz="1200" b="0" i="1" baseline="0" dirty="0" err="1">
                <a:solidFill>
                  <a:schemeClr val="bg2">
                    <a:lumMod val="50000"/>
                  </a:schemeClr>
                </a:solidFill>
                <a:latin typeface="+mn-lt"/>
              </a:rPr>
              <a:t>Weste</a:t>
            </a:r>
            <a:r>
              <a:rPr lang="en-US" sz="1200" b="0" i="1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and David Money Harris ©2011</a:t>
            </a:r>
            <a:r>
              <a:rPr lang="en-US" sz="1200" b="0" i="1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</a:t>
            </a:r>
            <a:r>
              <a:rPr lang="en-US" sz="1200" b="0" i="1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Pearson</a:t>
            </a:r>
            <a:endParaRPr lang="de-CH" sz="1200" b="0" i="1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430399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sz="3400" dirty="0"/>
              <a:t>Requirements and Goals Depend On Application</a:t>
            </a:r>
            <a:endParaRPr lang="en-GB" sz="3400" dirty="0"/>
          </a:p>
        </p:txBody>
      </p:sp>
      <p:pic>
        <p:nvPicPr>
          <p:cNvPr id="14339" name="Content Placeholder 7" descr="tech.jp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441450"/>
            <a:ext cx="8610600" cy="4305300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456720"/>
      </p:ext>
    </p:extLst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Part 4:</a:t>
            </a:r>
            <a:br>
              <a:rPr lang="en-US" dirty="0"/>
            </a:br>
            <a:r>
              <a:rPr lang="en-US" dirty="0"/>
              <a:t>Functional Verification</a:t>
            </a:r>
            <a:endParaRPr lang="de-CH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43513"/>
      </p:ext>
    </p:extLst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Functional Verification</a:t>
            </a:r>
          </a:p>
        </p:txBody>
      </p:sp>
      <p:sp>
        <p:nvSpPr>
          <p:cNvPr id="115716" name="Rectangle 4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997527"/>
            <a:ext cx="8763000" cy="5193723"/>
          </a:xfrm>
        </p:spPr>
        <p:txBody>
          <a:bodyPr/>
          <a:lstStyle/>
          <a:p>
            <a:r>
              <a:rPr lang="en-US" dirty="0"/>
              <a:t>Goal: check </a:t>
            </a:r>
            <a:r>
              <a:rPr lang="en-US" b="1" dirty="0"/>
              <a:t>logical correctness </a:t>
            </a:r>
            <a:r>
              <a:rPr lang="en-US" dirty="0"/>
              <a:t>of the design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Physical circuit timing (e.g., </a:t>
            </a:r>
            <a:r>
              <a:rPr lang="en-US" b="1" dirty="0" err="1"/>
              <a:t>t</a:t>
            </a:r>
            <a:r>
              <a:rPr lang="en-US" b="1" baseline="-25000" dirty="0" err="1"/>
              <a:t>setup</a:t>
            </a:r>
            <a:r>
              <a:rPr lang="en-US" dirty="0"/>
              <a:t>/</a:t>
            </a:r>
            <a:r>
              <a:rPr lang="en-US" b="1" dirty="0" err="1"/>
              <a:t>t</a:t>
            </a:r>
            <a:r>
              <a:rPr lang="en-US" b="1" baseline="-25000" dirty="0" err="1"/>
              <a:t>hold</a:t>
            </a:r>
            <a:r>
              <a:rPr lang="en-US" dirty="0"/>
              <a:t>) is typically ignored</a:t>
            </a:r>
          </a:p>
          <a:p>
            <a:pPr lvl="1"/>
            <a:r>
              <a:rPr lang="en-US" dirty="0"/>
              <a:t>May implement simple checks to catch obvious bugs</a:t>
            </a:r>
          </a:p>
          <a:p>
            <a:pPr lvl="1"/>
            <a:r>
              <a:rPr lang="en-US" dirty="0"/>
              <a:t>We’ll discuss timing verification later in this lecture</a:t>
            </a:r>
          </a:p>
          <a:p>
            <a:pPr lvl="1"/>
            <a:endParaRPr lang="en-US" dirty="0"/>
          </a:p>
          <a:p>
            <a:r>
              <a:rPr lang="en-US" dirty="0"/>
              <a:t>There are two primary approaches</a:t>
            </a:r>
          </a:p>
          <a:p>
            <a:pPr lvl="1"/>
            <a:r>
              <a:rPr lang="en-US" dirty="0"/>
              <a:t>Logic simulation (e.g., C/C++/Verilog test routines)</a:t>
            </a:r>
          </a:p>
          <a:p>
            <a:pPr lvl="1"/>
            <a:r>
              <a:rPr lang="en-US" dirty="0"/>
              <a:t>Formal verification techniques</a:t>
            </a:r>
          </a:p>
          <a:p>
            <a:pPr lvl="2"/>
            <a:endParaRPr lang="en-US" dirty="0"/>
          </a:p>
          <a:p>
            <a:r>
              <a:rPr lang="en-US" dirty="0"/>
              <a:t>In this course, we will use Verilog for functional verification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6764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6" grpId="0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Testbench</a:t>
            </a:r>
            <a:r>
              <a:rPr lang="en-US" dirty="0"/>
              <a:t>-Based Functional Testing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046" y="954145"/>
            <a:ext cx="8610600" cy="1059873"/>
          </a:xfrm>
        </p:spPr>
        <p:txBody>
          <a:bodyPr/>
          <a:lstStyle/>
          <a:p>
            <a:r>
              <a:rPr lang="en-US" b="1" dirty="0" err="1">
                <a:solidFill>
                  <a:srgbClr val="7030A0"/>
                </a:solidFill>
              </a:rPr>
              <a:t>Testbench</a:t>
            </a:r>
            <a:r>
              <a:rPr lang="en-US" b="1" dirty="0">
                <a:solidFill>
                  <a:srgbClr val="7030A0"/>
                </a:solidFill>
              </a:rPr>
              <a:t>: </a:t>
            </a:r>
            <a:r>
              <a:rPr lang="en-US" dirty="0"/>
              <a:t>a module created specifically to test a design</a:t>
            </a:r>
          </a:p>
          <a:p>
            <a:pPr lvl="1"/>
            <a:r>
              <a:rPr lang="en-US" dirty="0"/>
              <a:t>Tested design is called the </a:t>
            </a:r>
            <a:r>
              <a:rPr lang="en-US" b="1" dirty="0">
                <a:solidFill>
                  <a:srgbClr val="7030A0"/>
                </a:solidFill>
              </a:rPr>
              <a:t>“device under test (DUT)”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72</a:t>
            </a:fld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1600200" y="1994968"/>
            <a:ext cx="6324600" cy="1900238"/>
            <a:chOff x="914400" y="4038600"/>
            <a:chExt cx="7315200" cy="2286000"/>
          </a:xfrm>
        </p:grpSpPr>
        <p:sp>
          <p:nvSpPr>
            <p:cNvPr id="5" name="Rounded Rectangle 4"/>
            <p:cNvSpPr/>
            <p:nvPr/>
          </p:nvSpPr>
          <p:spPr bwMode="auto">
            <a:xfrm>
              <a:off x="914400" y="4038600"/>
              <a:ext cx="7315200" cy="2286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b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Testbench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6" name="Rounded Rectangle 5"/>
            <p:cNvSpPr/>
            <p:nvPr/>
          </p:nvSpPr>
          <p:spPr bwMode="auto">
            <a:xfrm>
              <a:off x="3881120" y="4191000"/>
              <a:ext cx="1610360" cy="1433946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b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000" b="1" dirty="0">
                  <a:latin typeface="+mn-lt"/>
                </a:rPr>
                <a:t>DUT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3504677" y="4492776"/>
              <a:ext cx="1122219" cy="391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Inputs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4622761" y="4568428"/>
              <a:ext cx="1298839" cy="391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Outputs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 bwMode="auto">
            <a:xfrm>
              <a:off x="3042920" y="4495800"/>
              <a:ext cx="838200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1" name="Straight Arrow Connector 10"/>
            <p:cNvCxnSpPr/>
            <p:nvPr/>
          </p:nvCxnSpPr>
          <p:spPr bwMode="auto">
            <a:xfrm>
              <a:off x="3042920" y="4724400"/>
              <a:ext cx="838200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" name="Straight Arrow Connector 11"/>
            <p:cNvCxnSpPr/>
            <p:nvPr/>
          </p:nvCxnSpPr>
          <p:spPr bwMode="auto">
            <a:xfrm>
              <a:off x="3042920" y="4953000"/>
              <a:ext cx="838200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6" name="Cloud 15"/>
            <p:cNvSpPr/>
            <p:nvPr/>
          </p:nvSpPr>
          <p:spPr bwMode="auto">
            <a:xfrm>
              <a:off x="1002535" y="4177146"/>
              <a:ext cx="2360425" cy="1447800"/>
            </a:xfrm>
            <a:prstGeom prst="cloud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Test Pattern Generator</a:t>
              </a:r>
            </a:p>
          </p:txBody>
        </p:sp>
        <p:sp>
          <p:nvSpPr>
            <p:cNvPr id="17" name="Cloud 16"/>
            <p:cNvSpPr/>
            <p:nvPr/>
          </p:nvSpPr>
          <p:spPr bwMode="auto">
            <a:xfrm>
              <a:off x="6009641" y="4191000"/>
              <a:ext cx="2052320" cy="1447800"/>
            </a:xfrm>
            <a:prstGeom prst="cloud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Output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 b="1" i="1" dirty="0">
                  <a:latin typeface="+mn-lt"/>
                </a:rPr>
                <a:t>Checking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Logic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 bwMode="auto">
            <a:xfrm>
              <a:off x="5491480" y="4495800"/>
              <a:ext cx="838200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>
              <a:off x="5491480" y="4724400"/>
              <a:ext cx="838200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5" name="Straight Arrow Connector 14"/>
            <p:cNvCxnSpPr/>
            <p:nvPr/>
          </p:nvCxnSpPr>
          <p:spPr bwMode="auto">
            <a:xfrm>
              <a:off x="5491480" y="4953000"/>
              <a:ext cx="838200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252046" y="4023970"/>
            <a:ext cx="8610600" cy="2426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err="1"/>
              <a:t>Testbench</a:t>
            </a:r>
            <a:r>
              <a:rPr lang="en-US" dirty="0"/>
              <a:t> </a:t>
            </a:r>
            <a:r>
              <a:rPr lang="en-US" b="1" dirty="0"/>
              <a:t>provides inputs </a:t>
            </a:r>
            <a:r>
              <a:rPr lang="en-US" b="1" dirty="0">
                <a:solidFill>
                  <a:srgbClr val="7030A0"/>
                </a:solidFill>
              </a:rPr>
              <a:t>(test patterns) </a:t>
            </a:r>
            <a:r>
              <a:rPr lang="en-US" dirty="0"/>
              <a:t>to the DUT</a:t>
            </a:r>
          </a:p>
          <a:p>
            <a:pPr lvl="1"/>
            <a:r>
              <a:rPr lang="en-US" dirty="0"/>
              <a:t>Hand-crafted values</a:t>
            </a:r>
          </a:p>
          <a:p>
            <a:pPr lvl="1"/>
            <a:r>
              <a:rPr lang="en-US" dirty="0"/>
              <a:t>Automatically generated (e.g., sequential or random values)</a:t>
            </a:r>
          </a:p>
          <a:p>
            <a:r>
              <a:rPr lang="en-US" dirty="0"/>
              <a:t>Testbench </a:t>
            </a:r>
            <a:r>
              <a:rPr lang="en-US" b="1" dirty="0"/>
              <a:t>checks outputs </a:t>
            </a:r>
            <a:r>
              <a:rPr lang="en-US" dirty="0"/>
              <a:t>of the DUT against:</a:t>
            </a:r>
          </a:p>
          <a:p>
            <a:pPr lvl="1"/>
            <a:r>
              <a:rPr lang="en-US" dirty="0"/>
              <a:t>Hand-crafted values</a:t>
            </a:r>
          </a:p>
          <a:p>
            <a:pPr lvl="1"/>
            <a:r>
              <a:rPr lang="en-US" dirty="0"/>
              <a:t>A “golden design” that is known to be bug-free</a:t>
            </a:r>
          </a:p>
        </p:txBody>
      </p:sp>
    </p:spTree>
    <p:extLst>
      <p:ext uri="{BB962C8B-B14F-4D97-AF65-F5344CB8AC3E}">
        <p14:creationId xmlns:p14="http://schemas.microsoft.com/office/powerpoint/2010/main" val="9025006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9" grpId="0" uiExpand="1" build="p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err="1"/>
              <a:t>Testbench</a:t>
            </a:r>
            <a:r>
              <a:rPr lang="en-US" dirty="0"/>
              <a:t>-Based Functional Testing</a:t>
            </a:r>
          </a:p>
        </p:txBody>
      </p:sp>
      <p:sp>
        <p:nvSpPr>
          <p:cNvPr id="115716" name="Rectangle 4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997527"/>
            <a:ext cx="8763000" cy="5193723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dirty="0" err="1"/>
              <a:t>testbench</a:t>
            </a:r>
            <a:r>
              <a:rPr lang="en-US" dirty="0"/>
              <a:t> can be:</a:t>
            </a:r>
          </a:p>
          <a:p>
            <a:pPr lvl="1"/>
            <a:r>
              <a:rPr lang="en-US" b="1" dirty="0"/>
              <a:t>HDL code </a:t>
            </a:r>
            <a:r>
              <a:rPr lang="en-US" dirty="0"/>
              <a:t>written to test other HDL modules</a:t>
            </a:r>
          </a:p>
          <a:p>
            <a:pPr lvl="1"/>
            <a:r>
              <a:rPr lang="en-US" b="1" dirty="0"/>
              <a:t>Circuit schematic </a:t>
            </a:r>
            <a:r>
              <a:rPr lang="en-US" dirty="0"/>
              <a:t>used to test other circuit designs</a:t>
            </a:r>
          </a:p>
          <a:p>
            <a:endParaRPr lang="en-US" dirty="0"/>
          </a:p>
          <a:p>
            <a:r>
              <a:rPr lang="en-US" dirty="0"/>
              <a:t>The </a:t>
            </a:r>
            <a:r>
              <a:rPr lang="en-US" dirty="0" err="1"/>
              <a:t>testbench</a:t>
            </a:r>
            <a:r>
              <a:rPr lang="en-US" dirty="0"/>
              <a:t> is </a:t>
            </a:r>
            <a:r>
              <a:rPr lang="en-US" b="1" dirty="0">
                <a:solidFill>
                  <a:srgbClr val="FF0000"/>
                </a:solidFill>
              </a:rPr>
              <a:t>not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designed for </a:t>
            </a:r>
            <a:r>
              <a:rPr lang="en-US" b="1" dirty="0"/>
              <a:t>hardware synthesis</a:t>
            </a:r>
            <a:r>
              <a:rPr lang="en-US" dirty="0"/>
              <a:t>!</a:t>
            </a:r>
          </a:p>
          <a:p>
            <a:pPr lvl="1"/>
            <a:r>
              <a:rPr lang="en-US" dirty="0"/>
              <a:t>Runs in </a:t>
            </a:r>
            <a:r>
              <a:rPr lang="en-US" b="1" dirty="0">
                <a:solidFill>
                  <a:srgbClr val="0432FF"/>
                </a:solidFill>
              </a:rPr>
              <a:t>simulation</a:t>
            </a:r>
            <a:r>
              <a:rPr lang="en-US" dirty="0"/>
              <a:t> only</a:t>
            </a:r>
          </a:p>
          <a:p>
            <a:pPr lvl="2"/>
            <a:r>
              <a:rPr lang="en-US" dirty="0"/>
              <a:t>HDL simulator (e.g., </a:t>
            </a:r>
            <a:r>
              <a:rPr lang="en-US" dirty="0" err="1"/>
              <a:t>Vivado</a:t>
            </a:r>
            <a:r>
              <a:rPr lang="en-US" dirty="0"/>
              <a:t> simulator)</a:t>
            </a:r>
          </a:p>
          <a:p>
            <a:pPr lvl="2"/>
            <a:r>
              <a:rPr lang="en-US" dirty="0"/>
              <a:t>SPICE circuit simulation</a:t>
            </a:r>
          </a:p>
          <a:p>
            <a:pPr lvl="1"/>
            <a:r>
              <a:rPr lang="en-US" dirty="0" err="1"/>
              <a:t>Testbench</a:t>
            </a:r>
            <a:r>
              <a:rPr lang="en-US" dirty="0"/>
              <a:t> uses </a:t>
            </a:r>
            <a:r>
              <a:rPr lang="en-US" b="1" dirty="0">
                <a:solidFill>
                  <a:srgbClr val="0432FF"/>
                </a:solidFill>
              </a:rPr>
              <a:t>simulation-only</a:t>
            </a:r>
            <a:r>
              <a:rPr lang="en-US" dirty="0"/>
              <a:t> constructs </a:t>
            </a:r>
          </a:p>
          <a:p>
            <a:pPr lvl="2"/>
            <a:r>
              <a:rPr lang="en-US" dirty="0"/>
              <a:t>E.g., “wait 10ns”</a:t>
            </a:r>
          </a:p>
          <a:p>
            <a:pPr lvl="2"/>
            <a:r>
              <a:rPr lang="en-US" dirty="0"/>
              <a:t>E.g., ideal voltage/current source</a:t>
            </a:r>
          </a:p>
          <a:p>
            <a:pPr lvl="2"/>
            <a:r>
              <a:rPr lang="en-US" dirty="0"/>
              <a:t>Not suitable to be physically built!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5968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6" grpId="0" uiExpand="1" build="p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Common Verilog </a:t>
            </a:r>
            <a:r>
              <a:rPr lang="en-US" dirty="0" err="1"/>
              <a:t>Testbench</a:t>
            </a:r>
            <a:r>
              <a:rPr lang="en-US" dirty="0"/>
              <a:t> Types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74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0032"/>
              </p:ext>
            </p:extLst>
          </p:nvPr>
        </p:nvGraphicFramePr>
        <p:xfrm>
          <a:off x="361950" y="2290650"/>
          <a:ext cx="8477250" cy="822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25750">
                  <a:extLst>
                    <a:ext uri="{9D8B030D-6E8A-4147-A177-3AD203B41FA5}">
                      <a16:colId xmlns:a16="http://schemas.microsoft.com/office/drawing/2014/main" val="3345346871"/>
                    </a:ext>
                  </a:extLst>
                </a:gridCol>
                <a:gridCol w="2825750">
                  <a:extLst>
                    <a:ext uri="{9D8B030D-6E8A-4147-A177-3AD203B41FA5}">
                      <a16:colId xmlns:a16="http://schemas.microsoft.com/office/drawing/2014/main" val="3367121982"/>
                    </a:ext>
                  </a:extLst>
                </a:gridCol>
                <a:gridCol w="2825750">
                  <a:extLst>
                    <a:ext uri="{9D8B030D-6E8A-4147-A177-3AD203B41FA5}">
                      <a16:colId xmlns:a16="http://schemas.microsoft.com/office/drawing/2014/main" val="2902296465"/>
                    </a:ext>
                  </a:extLst>
                </a:gridCol>
              </a:tblGrid>
              <a:tr h="7634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/>
                        <a:t>Testbench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/>
                        <a:t>Input/Output</a:t>
                      </a:r>
                      <a:r>
                        <a:rPr lang="en-US" sz="2400" baseline="0" dirty="0"/>
                        <a:t> Generation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Error</a:t>
                      </a:r>
                      <a:r>
                        <a:rPr lang="en-US" sz="2400" baseline="0" dirty="0"/>
                        <a:t> Checking</a:t>
                      </a:r>
                      <a:endParaRPr lang="en-US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78185525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179664"/>
              </p:ext>
            </p:extLst>
          </p:nvPr>
        </p:nvGraphicFramePr>
        <p:xfrm>
          <a:off x="361950" y="3092189"/>
          <a:ext cx="8477250" cy="48213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25750">
                  <a:extLst>
                    <a:ext uri="{9D8B030D-6E8A-4147-A177-3AD203B41FA5}">
                      <a16:colId xmlns:a16="http://schemas.microsoft.com/office/drawing/2014/main" val="2036119569"/>
                    </a:ext>
                  </a:extLst>
                </a:gridCol>
                <a:gridCol w="2825750">
                  <a:extLst>
                    <a:ext uri="{9D8B030D-6E8A-4147-A177-3AD203B41FA5}">
                      <a16:colId xmlns:a16="http://schemas.microsoft.com/office/drawing/2014/main" val="2379375637"/>
                    </a:ext>
                  </a:extLst>
                </a:gridCol>
                <a:gridCol w="2825750">
                  <a:extLst>
                    <a:ext uri="{9D8B030D-6E8A-4147-A177-3AD203B41FA5}">
                      <a16:colId xmlns:a16="http://schemas.microsoft.com/office/drawing/2014/main" val="2227626430"/>
                    </a:ext>
                  </a:extLst>
                </a:gridCol>
              </a:tblGrid>
              <a:tr h="482133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Simple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FF0000"/>
                          </a:solidFill>
                        </a:rPr>
                        <a:t>Manual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FF0000"/>
                          </a:solidFill>
                        </a:rPr>
                        <a:t>Manual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7791985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0695730"/>
              </p:ext>
            </p:extLst>
          </p:nvPr>
        </p:nvGraphicFramePr>
        <p:xfrm>
          <a:off x="361950" y="3566618"/>
          <a:ext cx="8477250" cy="48213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25750">
                  <a:extLst>
                    <a:ext uri="{9D8B030D-6E8A-4147-A177-3AD203B41FA5}">
                      <a16:colId xmlns:a16="http://schemas.microsoft.com/office/drawing/2014/main" val="506650644"/>
                    </a:ext>
                  </a:extLst>
                </a:gridCol>
                <a:gridCol w="2825750">
                  <a:extLst>
                    <a:ext uri="{9D8B030D-6E8A-4147-A177-3AD203B41FA5}">
                      <a16:colId xmlns:a16="http://schemas.microsoft.com/office/drawing/2014/main" val="133410429"/>
                    </a:ext>
                  </a:extLst>
                </a:gridCol>
                <a:gridCol w="2825750">
                  <a:extLst>
                    <a:ext uri="{9D8B030D-6E8A-4147-A177-3AD203B41FA5}">
                      <a16:colId xmlns:a16="http://schemas.microsoft.com/office/drawing/2014/main" val="3436441269"/>
                    </a:ext>
                  </a:extLst>
                </a:gridCol>
              </a:tblGrid>
              <a:tr h="482133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Self-Checking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FF0000"/>
                          </a:solidFill>
                        </a:rPr>
                        <a:t>Manual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8000"/>
                          </a:solidFill>
                        </a:rPr>
                        <a:t>Automatic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3350184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052460"/>
              </p:ext>
            </p:extLst>
          </p:nvPr>
        </p:nvGraphicFramePr>
        <p:xfrm>
          <a:off x="361950" y="4038600"/>
          <a:ext cx="8477250" cy="48213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25750">
                  <a:extLst>
                    <a:ext uri="{9D8B030D-6E8A-4147-A177-3AD203B41FA5}">
                      <a16:colId xmlns:a16="http://schemas.microsoft.com/office/drawing/2014/main" val="2465721960"/>
                    </a:ext>
                  </a:extLst>
                </a:gridCol>
                <a:gridCol w="2825750">
                  <a:extLst>
                    <a:ext uri="{9D8B030D-6E8A-4147-A177-3AD203B41FA5}">
                      <a16:colId xmlns:a16="http://schemas.microsoft.com/office/drawing/2014/main" val="3744593871"/>
                    </a:ext>
                  </a:extLst>
                </a:gridCol>
                <a:gridCol w="2825750">
                  <a:extLst>
                    <a:ext uri="{9D8B030D-6E8A-4147-A177-3AD203B41FA5}">
                      <a16:colId xmlns:a16="http://schemas.microsoft.com/office/drawing/2014/main" val="4107635748"/>
                    </a:ext>
                  </a:extLst>
                </a:gridCol>
              </a:tblGrid>
              <a:tr h="482133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Automatic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8000"/>
                          </a:solidFill>
                        </a:rPr>
                        <a:t>Automatic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8000"/>
                          </a:solidFill>
                        </a:rPr>
                        <a:t>Automatic</a:t>
                      </a: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43603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15572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Example DUT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97528"/>
            <a:ext cx="8610600" cy="1359910"/>
          </a:xfrm>
        </p:spPr>
        <p:txBody>
          <a:bodyPr/>
          <a:lstStyle/>
          <a:p>
            <a:r>
              <a:rPr lang="en-US" dirty="0"/>
              <a:t>We will walk through different types of </a:t>
            </a:r>
            <a:r>
              <a:rPr lang="en-US" dirty="0" err="1"/>
              <a:t>testbenches</a:t>
            </a:r>
            <a:r>
              <a:rPr lang="en-US" dirty="0"/>
              <a:t> to test a module that implements the logic function:</a:t>
            </a:r>
          </a:p>
          <a:p>
            <a:pPr marL="0" indent="0" algn="ctr">
              <a:buNone/>
            </a:pPr>
            <a:r>
              <a:rPr lang="en-US" b="1" dirty="0"/>
              <a:t>y = (b ∙ c) + (a ∙ b) </a:t>
            </a: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3840480" y="1866900"/>
            <a:ext cx="228600" cy="0"/>
          </a:xfrm>
          <a:prstGeom prst="line">
            <a:avLst/>
          </a:prstGeom>
          <a:noFill/>
          <a:ln w="381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4290060" y="1866900"/>
            <a:ext cx="228600" cy="0"/>
          </a:xfrm>
          <a:prstGeom prst="line">
            <a:avLst/>
          </a:prstGeom>
          <a:noFill/>
          <a:ln w="381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5631180" y="1859280"/>
            <a:ext cx="228600" cy="0"/>
          </a:xfrm>
          <a:prstGeom prst="line">
            <a:avLst/>
          </a:prstGeom>
          <a:noFill/>
          <a:ln w="381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75</a:t>
            </a:fld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457200" y="2357438"/>
            <a:ext cx="8229600" cy="40433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>
              <a:buClr>
                <a:srgbClr val="000066"/>
              </a:buClr>
              <a:defRPr/>
            </a:pPr>
            <a:r>
              <a:rPr lang="en-US" sz="2000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performs y = ~b &amp; ~c | a &amp; ~b</a:t>
            </a:r>
          </a:p>
          <a:p>
            <a:pPr lvl="0">
              <a:buClr>
                <a:srgbClr val="000066"/>
              </a:buClr>
              <a:defRPr/>
            </a:pPr>
            <a:r>
              <a:rPr lang="en-US" sz="20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module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kern="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sillyfunction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a, b, c, </a:t>
            </a:r>
          </a:p>
          <a:p>
            <a:pPr lvl="0">
              <a:buClr>
                <a:srgbClr val="000066"/>
              </a:buClr>
              <a:defRPr/>
            </a:pP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	         </a:t>
            </a:r>
            <a:r>
              <a:rPr lang="en-US" sz="20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output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y);</a:t>
            </a:r>
          </a:p>
          <a:p>
            <a:pPr lvl="0">
              <a:buClr>
                <a:srgbClr val="000066"/>
              </a:buClr>
              <a:defRPr/>
            </a:pP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wire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kern="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b_n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000" kern="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c_n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lvl="0">
              <a:buClr>
                <a:srgbClr val="000066"/>
              </a:buClr>
              <a:defRPr/>
            </a:pP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0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wire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m1, m2;</a:t>
            </a:r>
          </a:p>
          <a:p>
            <a:pPr lvl="0">
              <a:buClr>
                <a:srgbClr val="000066"/>
              </a:buClr>
              <a:defRPr/>
            </a:pPr>
            <a:endParaRPr lang="en-US" sz="2000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>
              <a:buClr>
                <a:srgbClr val="000066"/>
              </a:buClr>
              <a:defRPr/>
            </a:pP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not </a:t>
            </a:r>
            <a:r>
              <a:rPr lang="en-US" sz="2000" kern="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not_b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kern="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b_n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b);</a:t>
            </a:r>
          </a:p>
          <a:p>
            <a:pPr lvl="0">
              <a:buClr>
                <a:srgbClr val="000066"/>
              </a:buClr>
              <a:defRPr/>
            </a:pP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not </a:t>
            </a:r>
            <a:r>
              <a:rPr lang="en-US" sz="2000" kern="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not_c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kern="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c_n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c);</a:t>
            </a:r>
          </a:p>
          <a:p>
            <a:pPr lvl="0">
              <a:buClr>
                <a:srgbClr val="000066"/>
              </a:buClr>
              <a:defRPr/>
            </a:pPr>
            <a:endParaRPr lang="en-US" sz="2000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>
              <a:buClr>
                <a:srgbClr val="000066"/>
              </a:buClr>
              <a:defRPr/>
            </a:pP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and minterm1(m1, </a:t>
            </a:r>
            <a:r>
              <a:rPr lang="en-US" sz="2000" kern="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b_n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000" kern="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c_n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>
              <a:buClr>
                <a:srgbClr val="000066"/>
              </a:buClr>
              <a:defRPr/>
            </a:pP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and minterm2(m2, a, </a:t>
            </a:r>
            <a:r>
              <a:rPr lang="en-US" sz="2000" kern="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b_n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lvl="0">
              <a:buClr>
                <a:srgbClr val="000066"/>
              </a:buClr>
              <a:defRPr/>
            </a:pP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	or  </a:t>
            </a:r>
            <a:r>
              <a:rPr lang="en-US" sz="2000" kern="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out_func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(y, m1, m2);</a:t>
            </a:r>
          </a:p>
          <a:p>
            <a:pPr lvl="0">
              <a:buClr>
                <a:srgbClr val="000066"/>
              </a:buClr>
              <a:defRPr/>
            </a:pPr>
            <a:r>
              <a:rPr lang="en-US" sz="2000" b="1" kern="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endmodule</a:t>
            </a:r>
            <a:endParaRPr lang="en-US" sz="2000" b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2000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956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9" grpId="0" uiExpand="1" build="p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27289"/>
            <a:ext cx="8610600" cy="1066800"/>
          </a:xfrm>
        </p:spPr>
        <p:txBody>
          <a:bodyPr/>
          <a:lstStyle/>
          <a:p>
            <a:r>
              <a:rPr lang="en-US" dirty="0"/>
              <a:t>Useful Verilog Syntax for </a:t>
            </a:r>
            <a:r>
              <a:rPr lang="en-US" dirty="0" err="1"/>
              <a:t>Testbenching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76</a:t>
            </a:fld>
            <a:endParaRPr lang="en-US"/>
          </a:p>
        </p:txBody>
      </p:sp>
      <p:sp>
        <p:nvSpPr>
          <p:cNvPr id="6" name="Rectangle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8600" y="1114859"/>
            <a:ext cx="8610600" cy="39143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charset="2"/>
              <a:buNone/>
            </a:pPr>
            <a:r>
              <a:rPr lang="en-US" sz="1800" b="1" kern="0" dirty="0">
                <a:latin typeface="Courier New" panose="02070309020205020404" pitchFamily="49" charset="0"/>
                <a:cs typeface="Courier New" panose="02070309020205020404" pitchFamily="49" charset="0"/>
              </a:rPr>
              <a:t>module </a:t>
            </a:r>
            <a:r>
              <a:rPr lang="en-US" sz="18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example_syntax</a:t>
            </a:r>
            <a:r>
              <a:rPr lang="en-US" sz="18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pPr>
              <a:buFont typeface="Wingdings" charset="2"/>
              <a:buNone/>
            </a:pPr>
            <a:r>
              <a:rPr lang="en-US" sz="18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b="1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</a:t>
            </a:r>
            <a:r>
              <a:rPr lang="en-US" sz="1800" b="1" kern="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a;</a:t>
            </a:r>
          </a:p>
          <a:p>
            <a:pPr>
              <a:buFont typeface="Wingdings" charset="2"/>
              <a:buNone/>
            </a:pPr>
            <a:endParaRPr lang="en-US" sz="1800" b="1" kern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Wingdings" charset="2"/>
              <a:buNone/>
            </a:pPr>
            <a:r>
              <a:rPr lang="en-US" sz="1800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// like “always” block, but runs only once at sim start</a:t>
            </a:r>
          </a:p>
          <a:p>
            <a:pPr>
              <a:buFont typeface="Wingdings" charset="2"/>
              <a:buNone/>
            </a:pPr>
            <a:r>
              <a:rPr lang="en-US" sz="1800" b="1" kern="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b="1" kern="0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initial </a:t>
            </a:r>
          </a:p>
          <a:p>
            <a:pPr>
              <a:buFont typeface="Wingdings" charset="2"/>
              <a:buNone/>
            </a:pPr>
            <a:r>
              <a:rPr lang="en-US" sz="1800" b="1" kern="0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begin </a:t>
            </a:r>
          </a:p>
          <a:p>
            <a:pPr>
              <a:buFont typeface="Wingdings" charset="2"/>
              <a:buNone/>
            </a:pPr>
            <a:r>
              <a:rPr lang="en-US" sz="1800" b="1" kern="0" dirty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US" sz="18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a = 0; </a:t>
            </a:r>
            <a:r>
              <a:rPr lang="en-US" sz="1800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set value of </a:t>
            </a:r>
            <a:r>
              <a:rPr lang="en-US" sz="1800" kern="0" dirty="0" err="1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reg</a:t>
            </a:r>
            <a:r>
              <a:rPr lang="en-US" sz="1800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use blocking assignments</a:t>
            </a:r>
          </a:p>
          <a:p>
            <a:pPr>
              <a:buFont typeface="Wingdings" charset="2"/>
              <a:buNone/>
            </a:pPr>
            <a:r>
              <a:rPr lang="en-US" sz="18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US" sz="1800" b="1" kern="0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#10</a:t>
            </a:r>
            <a:r>
              <a:rPr lang="en-US" sz="1800" kern="0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  <a:r>
              <a:rPr lang="en-US" sz="18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wait (do nothing) for 10 ns</a:t>
            </a:r>
          </a:p>
          <a:p>
            <a:pPr>
              <a:buFont typeface="Wingdings" charset="2"/>
              <a:buNone/>
            </a:pPr>
            <a:r>
              <a:rPr lang="en-US" sz="18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		a = 1;</a:t>
            </a:r>
            <a:endParaRPr lang="en-US" sz="1800" b="1" kern="0" dirty="0">
              <a:solidFill>
                <a:srgbClr val="0432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Wingdings" charset="2"/>
              <a:buNone/>
            </a:pPr>
            <a:r>
              <a:rPr lang="en-US" sz="1800" b="1" kern="0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$display</a:t>
            </a:r>
            <a:r>
              <a:rPr lang="en-US" sz="1800" kern="0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(“</a:t>
            </a:r>
            <a:r>
              <a:rPr lang="en-US" sz="1800" kern="0" dirty="0" err="1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printf</a:t>
            </a:r>
            <a:r>
              <a:rPr lang="en-US" sz="1800" kern="0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 style message!");</a:t>
            </a:r>
            <a:r>
              <a:rPr lang="en-US" sz="18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print message	</a:t>
            </a:r>
          </a:p>
          <a:p>
            <a:pPr>
              <a:buFont typeface="Wingdings" charset="2"/>
              <a:buNone/>
            </a:pPr>
            <a:r>
              <a:rPr lang="en-US" sz="1800" b="1" kern="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</a:p>
        </p:txBody>
      </p:sp>
      <p:sp>
        <p:nvSpPr>
          <p:cNvPr id="4" name="Rectangle 3"/>
          <p:cNvSpPr/>
          <p:nvPr/>
        </p:nvSpPr>
        <p:spPr>
          <a:xfrm>
            <a:off x="203200" y="43434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b="1" kern="0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end</a:t>
            </a:r>
          </a:p>
          <a:p>
            <a:pPr lvl="0"/>
            <a:r>
              <a:rPr lang="en-US" b="1" kern="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endmodule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1378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animBg="1"/>
      <p:bldP spid="4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924800" cy="1752600"/>
          </a:xfrm>
        </p:spPr>
        <p:txBody>
          <a:bodyPr/>
          <a:lstStyle/>
          <a:p>
            <a:pPr algn="ctr"/>
            <a:r>
              <a:rPr lang="en-US" dirty="0"/>
              <a:t>Simple </a:t>
            </a:r>
            <a:r>
              <a:rPr lang="en-US" dirty="0" err="1"/>
              <a:t>Testbench</a:t>
            </a:r>
            <a:endParaRPr lang="de-CH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586835"/>
      </p:ext>
    </p:extLst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Simple </a:t>
            </a:r>
            <a:r>
              <a:rPr lang="en-US" dirty="0" err="1"/>
              <a:t>Testbench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533400" y="1066800"/>
            <a:ext cx="8229600" cy="5334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b="1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module </a:t>
            </a: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testbench1(); </a:t>
            </a:r>
            <a:r>
              <a:rPr lang="en-US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// No inputs, outputs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</a:t>
            </a:r>
            <a:r>
              <a:rPr lang="en-US" b="1" kern="0" dirty="0" err="1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reg</a:t>
            </a:r>
            <a:r>
              <a:rPr lang="en-US" b="1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</a:t>
            </a: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a, b, c;</a:t>
            </a:r>
            <a:r>
              <a:rPr lang="en-US" kern="0" dirty="0">
                <a:ln>
                  <a:solidFill>
                    <a:srgbClr val="A3B2C1"/>
                  </a:solidFill>
                </a:ln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    </a:t>
            </a:r>
            <a:r>
              <a:rPr lang="en-US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// Manually assigned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</a:t>
            </a:r>
            <a:r>
              <a:rPr lang="en-US" b="1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wire </a:t>
            </a: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y;            </a:t>
            </a:r>
            <a:r>
              <a:rPr lang="en-US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// Manually checked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endParaRPr lang="en-US" kern="0" dirty="0">
              <a:latin typeface="Courier New" panose="02070309020205020404" pitchFamily="49" charset="0"/>
              <a:ea typeface="ＭＳ Ｐゴシック" charset="0"/>
              <a:cs typeface="Courier New" panose="02070309020205020404" pitchFamily="49" charset="0"/>
            </a:endParaRP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// instantiate device under test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</a:t>
            </a:r>
            <a:r>
              <a:rPr lang="en-US" kern="0" dirty="0" err="1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sillyfunction</a:t>
            </a:r>
            <a:r>
              <a:rPr lang="en-US" kern="0" dirty="0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</a:t>
            </a:r>
            <a:r>
              <a:rPr lang="en-US" kern="0" dirty="0" err="1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dut</a:t>
            </a:r>
            <a:r>
              <a:rPr lang="en-US" kern="0" dirty="0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(.a(a), .b(b), .c(c), .y(y) );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endParaRPr lang="en-US" kern="0" dirty="0">
              <a:latin typeface="Courier New" panose="02070309020205020404" pitchFamily="49" charset="0"/>
              <a:ea typeface="ＭＳ Ｐゴシック" charset="0"/>
              <a:cs typeface="Courier New" panose="02070309020205020404" pitchFamily="49" charset="0"/>
            </a:endParaRP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// apply hardcoded inputs one at a time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</a:t>
            </a:r>
            <a:r>
              <a:rPr lang="en-US" b="1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initial begin</a:t>
            </a:r>
            <a:endParaRPr lang="en-US" kern="0" dirty="0">
              <a:latin typeface="Courier New" panose="02070309020205020404" pitchFamily="49" charset="0"/>
              <a:ea typeface="ＭＳ Ｐゴシック" charset="0"/>
              <a:cs typeface="Courier New" panose="02070309020205020404" pitchFamily="49" charset="0"/>
            </a:endParaRP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  </a:t>
            </a:r>
            <a:r>
              <a:rPr lang="en-US" kern="0" dirty="0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a = 0; b = 0; c = 0; </a:t>
            </a:r>
            <a:r>
              <a:rPr lang="en-US" b="1" kern="0" dirty="0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#10</a:t>
            </a: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; </a:t>
            </a:r>
            <a:r>
              <a:rPr lang="en-US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// apply inputs, wait 10ns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  c = 1; </a:t>
            </a:r>
            <a:r>
              <a:rPr lang="en-US" b="1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#10</a:t>
            </a: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;</a:t>
            </a:r>
            <a:r>
              <a:rPr lang="en-US" kern="0" dirty="0">
                <a:ln>
                  <a:solidFill>
                    <a:srgbClr val="A3B2C1"/>
                  </a:solidFill>
                </a:ln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             </a:t>
            </a:r>
            <a:r>
              <a:rPr lang="en-US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// apply inputs, wait 10ns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  b = 1; c = 0; </a:t>
            </a:r>
            <a:r>
              <a:rPr lang="en-US" b="1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#10</a:t>
            </a: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;</a:t>
            </a:r>
            <a:r>
              <a:rPr lang="en-US" kern="0" dirty="0">
                <a:ln>
                  <a:solidFill>
                    <a:srgbClr val="A3B2C1"/>
                  </a:solidFill>
                </a:ln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      </a:t>
            </a:r>
            <a:r>
              <a:rPr lang="en-US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// </a:t>
            </a:r>
            <a:r>
              <a:rPr lang="en-US" kern="0" dirty="0" err="1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etc</a:t>
            </a:r>
            <a:r>
              <a:rPr lang="en-US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.. etc..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  c = 1; </a:t>
            </a:r>
            <a:r>
              <a:rPr lang="en-US" b="1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#10</a:t>
            </a: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;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  a = 1; b = 0; c = 0; </a:t>
            </a:r>
            <a:r>
              <a:rPr lang="en-US" b="1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#10</a:t>
            </a: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;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b="1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end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b="1" kern="0" dirty="0" err="1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endmodule</a:t>
            </a:r>
            <a:r>
              <a:rPr lang="en-US" b="1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2415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Simple </a:t>
            </a:r>
            <a:r>
              <a:rPr lang="en-US" dirty="0" err="1"/>
              <a:t>Testbench</a:t>
            </a:r>
            <a:r>
              <a:rPr lang="en-US" dirty="0"/>
              <a:t>: Output Checking</a:t>
            </a:r>
          </a:p>
        </p:txBody>
      </p:sp>
      <p:sp>
        <p:nvSpPr>
          <p:cNvPr id="123911" name="Content Placeholder 7"/>
          <p:cNvSpPr>
            <a:spLocks noGrp="1"/>
          </p:cNvSpPr>
          <p:nvPr>
            <p:ph idx="1"/>
          </p:nvPr>
        </p:nvSpPr>
        <p:spPr>
          <a:xfrm>
            <a:off x="228600" y="997526"/>
            <a:ext cx="8610600" cy="1212269"/>
          </a:xfrm>
        </p:spPr>
        <p:txBody>
          <a:bodyPr/>
          <a:lstStyle/>
          <a:p>
            <a:r>
              <a:rPr lang="en-US" dirty="0"/>
              <a:t>Most common method is to look at </a:t>
            </a:r>
            <a:r>
              <a:rPr lang="en-US" b="1" dirty="0">
                <a:solidFill>
                  <a:srgbClr val="7030A0"/>
                </a:solidFill>
              </a:rPr>
              <a:t>waveform diagrams</a:t>
            </a:r>
          </a:p>
          <a:p>
            <a:pPr lvl="1"/>
            <a:r>
              <a:rPr lang="en-US" b="1" i="1" dirty="0"/>
              <a:t>Thousands</a:t>
            </a:r>
            <a:r>
              <a:rPr lang="en-US" dirty="0"/>
              <a:t> of signals over </a:t>
            </a:r>
            <a:r>
              <a:rPr lang="en-US" b="1" i="1" dirty="0"/>
              <a:t>millions </a:t>
            </a:r>
            <a:r>
              <a:rPr lang="en-US" dirty="0"/>
              <a:t>of clock cycles</a:t>
            </a:r>
          </a:p>
          <a:p>
            <a:pPr lvl="1"/>
            <a:r>
              <a:rPr lang="en-US" dirty="0"/>
              <a:t>Too many to just </a:t>
            </a:r>
            <a:r>
              <a:rPr lang="en-US" dirty="0" err="1"/>
              <a:t>printf</a:t>
            </a:r>
            <a:r>
              <a:rPr lang="en-US" dirty="0"/>
              <a:t>()!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79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444626" y="10443786"/>
            <a:ext cx="7686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n-lt"/>
              </a:rPr>
              <a:t>https://www.xilinx.com/support/documentation/sw_manuals/xilinx13_2/ism_c_mxe_sim_step4.htm</a:t>
            </a:r>
          </a:p>
        </p:txBody>
      </p:sp>
      <p:pic>
        <p:nvPicPr>
          <p:cNvPr id="236546" name="Picture 2" descr="Image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89" b="18156"/>
          <a:stretch/>
        </p:blipFill>
        <p:spPr bwMode="auto">
          <a:xfrm>
            <a:off x="410139" y="2438400"/>
            <a:ext cx="8247521" cy="2439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7"/>
          <p:cNvSpPr txBox="1">
            <a:spLocks/>
          </p:cNvSpPr>
          <p:nvPr/>
        </p:nvSpPr>
        <p:spPr bwMode="auto">
          <a:xfrm>
            <a:off x="228600" y="5619936"/>
            <a:ext cx="8610600" cy="526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b="1" kern="0" dirty="0">
                <a:solidFill>
                  <a:srgbClr val="FF0000"/>
                </a:solidFill>
              </a:rPr>
              <a:t>Manually check </a:t>
            </a:r>
            <a:r>
              <a:rPr lang="en-US" kern="0" dirty="0"/>
              <a:t>that output is correct </a:t>
            </a:r>
            <a:r>
              <a:rPr lang="en-US" b="1" kern="0" dirty="0">
                <a:solidFill>
                  <a:srgbClr val="FF0000"/>
                </a:solidFill>
              </a:rPr>
              <a:t>at all times 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2779222" y="5126859"/>
            <a:ext cx="5878438" cy="0"/>
          </a:xfrm>
          <a:prstGeom prst="straightConnector1">
            <a:avLst/>
          </a:prstGeom>
          <a:solidFill>
            <a:srgbClr val="C0C0C0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Content Placeholder 7"/>
          <p:cNvSpPr txBox="1">
            <a:spLocks/>
          </p:cNvSpPr>
          <p:nvPr/>
        </p:nvSpPr>
        <p:spPr bwMode="auto">
          <a:xfrm>
            <a:off x="5288106" y="5126196"/>
            <a:ext cx="1143000" cy="526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b="1" i="1" kern="0" dirty="0"/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4234782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Circuit Timing</a:t>
            </a:r>
            <a:endParaRPr lang="de-CH" dirty="0"/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Until now, we investigated </a:t>
            </a:r>
            <a:r>
              <a:rPr lang="en-US" b="1" dirty="0">
                <a:solidFill>
                  <a:srgbClr val="0432FF"/>
                </a:solidFill>
              </a:rPr>
              <a:t>logical functionality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/>
              <a:t>What about </a:t>
            </a:r>
            <a:r>
              <a:rPr lang="en-US" b="1" dirty="0">
                <a:solidFill>
                  <a:srgbClr val="0432FF"/>
                </a:solidFill>
              </a:rPr>
              <a:t>timing</a:t>
            </a:r>
            <a:r>
              <a:rPr lang="en-US" dirty="0">
                <a:solidFill>
                  <a:srgbClr val="0432FF"/>
                </a:solidFill>
              </a:rPr>
              <a:t>?</a:t>
            </a:r>
          </a:p>
          <a:p>
            <a:pPr lvl="1"/>
            <a:r>
              <a:rPr lang="en-US" dirty="0"/>
              <a:t>How </a:t>
            </a:r>
            <a:r>
              <a:rPr lang="en-US" b="1" dirty="0">
                <a:solidFill>
                  <a:srgbClr val="008000"/>
                </a:solidFill>
              </a:rPr>
              <a:t>fast</a:t>
            </a:r>
            <a:r>
              <a:rPr lang="en-US" dirty="0"/>
              <a:t> is a circuit?</a:t>
            </a:r>
          </a:p>
          <a:p>
            <a:pPr lvl="1"/>
            <a:r>
              <a:rPr lang="en-US" dirty="0"/>
              <a:t>How can we make a circuit </a:t>
            </a:r>
            <a:r>
              <a:rPr lang="en-US" b="1" dirty="0">
                <a:solidFill>
                  <a:srgbClr val="008000"/>
                </a:solidFill>
              </a:rPr>
              <a:t>faster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What happens if we run a circuit </a:t>
            </a:r>
            <a:r>
              <a:rPr lang="en-US" b="1" dirty="0">
                <a:solidFill>
                  <a:srgbClr val="FF0000"/>
                </a:solidFill>
              </a:rPr>
              <a:t>too fast</a:t>
            </a:r>
            <a:r>
              <a:rPr lang="en-US" dirty="0"/>
              <a:t>?</a:t>
            </a:r>
          </a:p>
          <a:p>
            <a:endParaRPr lang="de-CH" dirty="0"/>
          </a:p>
          <a:p>
            <a:r>
              <a:rPr lang="de-CH" dirty="0"/>
              <a:t>A design that is logically correct can still </a:t>
            </a:r>
            <a:r>
              <a:rPr lang="de-CH" b="1" dirty="0">
                <a:solidFill>
                  <a:srgbClr val="FF0000"/>
                </a:solidFill>
              </a:rPr>
              <a:t>fail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dirty="0"/>
              <a:t>because of real-world </a:t>
            </a:r>
            <a:r>
              <a:rPr lang="de-CH" b="1" dirty="0">
                <a:solidFill>
                  <a:srgbClr val="FF0000"/>
                </a:solidFill>
              </a:rPr>
              <a:t>implementation issues</a:t>
            </a:r>
            <a:r>
              <a:rPr lang="de-CH" dirty="0"/>
              <a:t>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235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Simple </a:t>
            </a:r>
            <a:r>
              <a:rPr lang="en-US" dirty="0" err="1"/>
              <a:t>Testbench</a:t>
            </a:r>
            <a:endParaRPr lang="en-US" dirty="0"/>
          </a:p>
        </p:txBody>
      </p:sp>
      <p:sp>
        <p:nvSpPr>
          <p:cNvPr id="123911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008000"/>
                </a:solidFill>
              </a:rPr>
              <a:t>Pros:</a:t>
            </a:r>
          </a:p>
          <a:p>
            <a:pPr lvl="1"/>
            <a:r>
              <a:rPr lang="en-US" dirty="0"/>
              <a:t>Easy to design</a:t>
            </a:r>
          </a:p>
          <a:p>
            <a:pPr lvl="1"/>
            <a:r>
              <a:rPr lang="en-US" dirty="0"/>
              <a:t>Can easily test a few, specific inputs (e.g., corner cases)</a:t>
            </a:r>
          </a:p>
          <a:p>
            <a:pPr lvl="1"/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Cons: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Not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scalable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to many test cases</a:t>
            </a:r>
          </a:p>
          <a:p>
            <a:pPr lvl="1"/>
            <a:r>
              <a:rPr lang="en-US" dirty="0"/>
              <a:t>Outputs must be checked </a:t>
            </a:r>
            <a:r>
              <a:rPr lang="en-US" b="1" dirty="0">
                <a:solidFill>
                  <a:srgbClr val="FF0000"/>
                </a:solidFill>
              </a:rPr>
              <a:t>manually</a:t>
            </a:r>
            <a:r>
              <a:rPr lang="en-US" dirty="0"/>
              <a:t> outside of the simulation</a:t>
            </a:r>
          </a:p>
          <a:p>
            <a:pPr lvl="2"/>
            <a:r>
              <a:rPr lang="en-US" dirty="0"/>
              <a:t>E.g., inspecting dumped waveform signals</a:t>
            </a:r>
          </a:p>
          <a:p>
            <a:pPr lvl="2"/>
            <a:r>
              <a:rPr lang="en-US" dirty="0"/>
              <a:t>E.g., </a:t>
            </a:r>
            <a:r>
              <a:rPr lang="en-US" dirty="0" err="1"/>
              <a:t>printf</a:t>
            </a:r>
            <a:r>
              <a:rPr lang="en-US" dirty="0"/>
              <a:t>() style debugging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047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1" grpId="0" uiExpand="1" build="p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Self-Checking </a:t>
            </a:r>
            <a:r>
              <a:rPr lang="en-US" dirty="0" err="1"/>
              <a:t>Testbench</a:t>
            </a:r>
            <a:endParaRPr lang="de-CH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161824"/>
      </p:ext>
    </p:extLst>
  </p:cSld>
  <p:clrMapOvr>
    <a:masterClrMapping/>
  </p:clrMapOvr>
  <p:transition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Self-Checking </a:t>
            </a:r>
            <a:r>
              <a:rPr lang="en-US" dirty="0" err="1"/>
              <a:t>Testbench</a:t>
            </a:r>
            <a:endParaRPr lang="en-US" dirty="0"/>
          </a:p>
        </p:txBody>
      </p:sp>
      <p:sp>
        <p:nvSpPr>
          <p:cNvPr id="125956" name="Rectangle 4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Wingdings" charset="2"/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module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testbench2();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a, b, c;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wire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y;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sillyfunction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dut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(.a(a), .b(b), .c(c), .y(y));</a:t>
            </a:r>
          </a:p>
          <a:p>
            <a:pPr>
              <a:buFont typeface="Wingdings" charset="2"/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Wingdings" charset="2"/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	initial begin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a = 0; b = 0; c = 0;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#10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apply input, wait 10ns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b="1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1800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(y !== 1) </a:t>
            </a:r>
            <a:r>
              <a:rPr lang="en-US" sz="1800" b="1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$display</a:t>
            </a:r>
            <a:r>
              <a:rPr lang="en-US" sz="1800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("000 failed.");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check result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c = 1;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#10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               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b="1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1800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(y !== 0) </a:t>
            </a:r>
            <a:r>
              <a:rPr lang="en-US" sz="1800" b="1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$display</a:t>
            </a:r>
            <a:r>
              <a:rPr lang="en-US" sz="1800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("001 failed.");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b = 1; c = 0;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#10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800" b="1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sz="1800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(y !== 0) </a:t>
            </a:r>
            <a:r>
              <a:rPr lang="en-US" sz="1800" b="1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$display</a:t>
            </a:r>
            <a:r>
              <a:rPr lang="en-US" sz="1800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("010 failed.");</a:t>
            </a:r>
          </a:p>
          <a:p>
            <a:pPr>
              <a:buFont typeface="Wingdings" charset="2"/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end</a:t>
            </a:r>
          </a:p>
          <a:p>
            <a:pPr>
              <a:buFont typeface="Wingdings" charset="2"/>
              <a:buNone/>
            </a:pP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endmodule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008522"/>
      </p:ext>
    </p:extLst>
  </p:cSld>
  <p:clrMapOvr>
    <a:masterClrMapping/>
  </p:clrMapOvr>
  <p:transition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Self-Checking </a:t>
            </a:r>
            <a:r>
              <a:rPr lang="en-US" dirty="0" err="1"/>
              <a:t>Testbench</a:t>
            </a:r>
            <a:endParaRPr lang="en-US" dirty="0"/>
          </a:p>
        </p:txBody>
      </p:sp>
      <p:sp>
        <p:nvSpPr>
          <p:cNvPr id="123911" name="Content Placeholder 7"/>
          <p:cNvSpPr>
            <a:spLocks noGrp="1"/>
          </p:cNvSpPr>
          <p:nvPr>
            <p:ph idx="1"/>
          </p:nvPr>
        </p:nvSpPr>
        <p:spPr>
          <a:xfrm>
            <a:off x="228600" y="997527"/>
            <a:ext cx="8763000" cy="5193723"/>
          </a:xfrm>
        </p:spPr>
        <p:txBody>
          <a:bodyPr/>
          <a:lstStyle/>
          <a:p>
            <a:r>
              <a:rPr lang="en-US" b="1" dirty="0">
                <a:solidFill>
                  <a:srgbClr val="008000"/>
                </a:solidFill>
              </a:rPr>
              <a:t>Pros:</a:t>
            </a:r>
          </a:p>
          <a:p>
            <a:pPr lvl="1"/>
            <a:r>
              <a:rPr lang="en-US" dirty="0"/>
              <a:t>Still easy to design</a:t>
            </a:r>
          </a:p>
          <a:p>
            <a:pPr lvl="1"/>
            <a:r>
              <a:rPr lang="en-US" dirty="0"/>
              <a:t>Still easy to test a few, specific inputs (e.g., corner cases)</a:t>
            </a:r>
          </a:p>
          <a:p>
            <a:pPr lvl="1"/>
            <a:r>
              <a:rPr lang="en-US" b="1" dirty="0">
                <a:solidFill>
                  <a:srgbClr val="008000"/>
                </a:solidFill>
              </a:rPr>
              <a:t>Simulator will print </a:t>
            </a:r>
            <a:r>
              <a:rPr lang="en-US" dirty="0"/>
              <a:t>whenever an error occurs</a:t>
            </a:r>
          </a:p>
          <a:p>
            <a:pPr lvl="1"/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Cons: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Still not scalable </a:t>
            </a:r>
            <a:r>
              <a:rPr lang="en-US" dirty="0"/>
              <a:t>to millions of test cases</a:t>
            </a:r>
          </a:p>
          <a:p>
            <a:pPr lvl="1"/>
            <a:r>
              <a:rPr lang="en-US" dirty="0"/>
              <a:t>Easy to make an </a:t>
            </a:r>
            <a:r>
              <a:rPr lang="en-US" b="1" dirty="0">
                <a:solidFill>
                  <a:srgbClr val="FF0000"/>
                </a:solidFill>
              </a:rPr>
              <a:t>error</a:t>
            </a:r>
            <a:r>
              <a:rPr lang="en-US" dirty="0"/>
              <a:t> in </a:t>
            </a:r>
            <a:r>
              <a:rPr lang="en-US" b="1" dirty="0">
                <a:solidFill>
                  <a:srgbClr val="FF0000"/>
                </a:solidFill>
              </a:rPr>
              <a:t>hardcoded</a:t>
            </a:r>
            <a:r>
              <a:rPr lang="en-US" dirty="0"/>
              <a:t> values </a:t>
            </a:r>
          </a:p>
          <a:p>
            <a:pPr lvl="2"/>
            <a:r>
              <a:rPr lang="en-US" dirty="0"/>
              <a:t>You make just as many </a:t>
            </a:r>
            <a:r>
              <a:rPr lang="en-US" b="1" dirty="0">
                <a:solidFill>
                  <a:srgbClr val="FF0000"/>
                </a:solidFill>
              </a:rPr>
              <a:t>errors</a:t>
            </a:r>
            <a:r>
              <a:rPr lang="en-US" dirty="0"/>
              <a:t> writing a </a:t>
            </a:r>
            <a:r>
              <a:rPr lang="en-US" dirty="0" err="1"/>
              <a:t>testbench</a:t>
            </a:r>
            <a:r>
              <a:rPr lang="en-US" dirty="0"/>
              <a:t> as actual code</a:t>
            </a:r>
          </a:p>
          <a:p>
            <a:pPr lvl="2"/>
            <a:r>
              <a:rPr lang="en-US" b="1" dirty="0">
                <a:solidFill>
                  <a:srgbClr val="FF0000"/>
                </a:solidFill>
              </a:rPr>
              <a:t>Hard to debug </a:t>
            </a:r>
            <a:r>
              <a:rPr lang="en-US" dirty="0"/>
              <a:t>whether an issue is in the </a:t>
            </a:r>
            <a:r>
              <a:rPr lang="en-US" dirty="0" err="1"/>
              <a:t>testbench</a:t>
            </a:r>
            <a:r>
              <a:rPr lang="en-US" dirty="0"/>
              <a:t> or in the DUT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9293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1" grpId="0" uiExpand="1" build="p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z="3600" dirty="0"/>
              <a:t>Self-Checking </a:t>
            </a:r>
            <a:r>
              <a:rPr lang="en-US" sz="3600" dirty="0" err="1"/>
              <a:t>Testbench</a:t>
            </a:r>
            <a:r>
              <a:rPr lang="en-US" sz="3600" dirty="0"/>
              <a:t> using </a:t>
            </a:r>
            <a:r>
              <a:rPr lang="en-US" sz="3600" dirty="0" err="1"/>
              <a:t>Testvectors</a:t>
            </a:r>
            <a:endParaRPr lang="en-US" sz="3600" dirty="0"/>
          </a:p>
        </p:txBody>
      </p:sp>
      <p:sp>
        <p:nvSpPr>
          <p:cNvPr id="130052" name="Rectangle 4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997527"/>
            <a:ext cx="8610600" cy="2000217"/>
          </a:xfrm>
        </p:spPr>
        <p:txBody>
          <a:bodyPr/>
          <a:lstStyle/>
          <a:p>
            <a:r>
              <a:rPr lang="en-US" dirty="0"/>
              <a:t>Write </a:t>
            </a:r>
            <a:r>
              <a:rPr lang="en-US" b="1" i="1" dirty="0" err="1">
                <a:solidFill>
                  <a:srgbClr val="7030A0"/>
                </a:solidFill>
              </a:rPr>
              <a:t>testvector</a:t>
            </a:r>
            <a:r>
              <a:rPr lang="en-US" i="1" dirty="0"/>
              <a:t> </a:t>
            </a:r>
            <a:r>
              <a:rPr lang="en-US" b="1" i="1" dirty="0">
                <a:solidFill>
                  <a:srgbClr val="7030A0"/>
                </a:solidFill>
              </a:rPr>
              <a:t>file</a:t>
            </a:r>
          </a:p>
          <a:p>
            <a:pPr lvl="1"/>
            <a:r>
              <a:rPr lang="en-US" dirty="0"/>
              <a:t>List of inputs and expected outputs</a:t>
            </a:r>
          </a:p>
          <a:p>
            <a:pPr lvl="1"/>
            <a:r>
              <a:rPr lang="en-US" dirty="0"/>
              <a:t>Can create vectors </a:t>
            </a:r>
            <a:r>
              <a:rPr lang="en-US" b="1" dirty="0"/>
              <a:t>manually</a:t>
            </a:r>
            <a:r>
              <a:rPr lang="en-US" dirty="0"/>
              <a:t> </a:t>
            </a:r>
            <a:r>
              <a:rPr lang="en-US" i="1" dirty="0"/>
              <a:t>or</a:t>
            </a:r>
            <a:r>
              <a:rPr lang="en-US" dirty="0"/>
              <a:t> </a:t>
            </a:r>
            <a:r>
              <a:rPr lang="en-US" b="1" dirty="0"/>
              <a:t>automatically</a:t>
            </a:r>
            <a:r>
              <a:rPr lang="en-US" dirty="0"/>
              <a:t> using an already verified, simpler </a:t>
            </a:r>
            <a:r>
              <a:rPr lang="en-US" b="1" dirty="0">
                <a:solidFill>
                  <a:srgbClr val="7030A0"/>
                </a:solidFill>
              </a:rPr>
              <a:t>“golden model” </a:t>
            </a:r>
            <a:r>
              <a:rPr lang="en-US" dirty="0"/>
              <a:t>(more on this later)</a:t>
            </a:r>
          </a:p>
          <a:p>
            <a:r>
              <a:rPr lang="en-US" dirty="0"/>
              <a:t>Example file: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84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04800" y="3124200"/>
            <a:ext cx="4572000" cy="2997744"/>
          </a:xfrm>
          <a:prstGeom prst="rect">
            <a:avLst/>
          </a:prstGeom>
        </p:spPr>
        <p:txBody>
          <a:bodyPr>
            <a:spAutoFit/>
          </a:bodyPr>
          <a:lstStyle/>
          <a:p>
            <a:pPr marL="669925" lvl="1" indent="-325438">
              <a:spcBef>
                <a:spcPct val="20000"/>
              </a:spcBef>
              <a:buClr>
                <a:srgbClr val="3B812F"/>
              </a:buClr>
              <a:buSzPct val="60000"/>
            </a:pPr>
            <a:r>
              <a:rPr lang="en-US" sz="1600" b="1" kern="0" dirty="0">
                <a:solidFill>
                  <a:srgbClr val="000000"/>
                </a:solidFill>
                <a:latin typeface="Consolas" pitchFamily="49" charset="0"/>
                <a:ea typeface="ＭＳ Ｐゴシック" pitchFamily="-106" charset="-128"/>
              </a:rPr>
              <a:t>$ cat testvectors.tv	</a:t>
            </a:r>
          </a:p>
          <a:p>
            <a:pPr marL="669925" lvl="1" indent="-325438">
              <a:spcBef>
                <a:spcPct val="20000"/>
              </a:spcBef>
              <a:buClr>
                <a:srgbClr val="3B812F"/>
              </a:buClr>
              <a:buSzPct val="60000"/>
            </a:pPr>
            <a:r>
              <a:rPr lang="en-US" sz="1600" b="1" kern="0" dirty="0">
                <a:solidFill>
                  <a:srgbClr val="000000"/>
                </a:solidFill>
                <a:latin typeface="Consolas" pitchFamily="49" charset="0"/>
                <a:ea typeface="ＭＳ Ｐゴシック" pitchFamily="-106" charset="-128"/>
              </a:rPr>
              <a:t>	000_1</a:t>
            </a:r>
          </a:p>
          <a:p>
            <a:pPr marL="669925" lvl="1" indent="-325438">
              <a:spcBef>
                <a:spcPct val="20000"/>
              </a:spcBef>
              <a:buClr>
                <a:srgbClr val="3B812F"/>
              </a:buClr>
              <a:buSzPct val="60000"/>
            </a:pPr>
            <a:r>
              <a:rPr lang="en-US" sz="1600" b="1" kern="0" dirty="0">
                <a:solidFill>
                  <a:srgbClr val="000000"/>
                </a:solidFill>
                <a:latin typeface="Consolas" pitchFamily="49" charset="0"/>
                <a:ea typeface="ＭＳ Ｐゴシック" pitchFamily="-106" charset="-128"/>
              </a:rPr>
              <a:t>   001_0</a:t>
            </a:r>
          </a:p>
          <a:p>
            <a:pPr marL="669925" lvl="1" indent="-325438">
              <a:spcBef>
                <a:spcPct val="20000"/>
              </a:spcBef>
              <a:buClr>
                <a:srgbClr val="3B812F"/>
              </a:buClr>
              <a:buSzPct val="60000"/>
            </a:pPr>
            <a:r>
              <a:rPr lang="en-US" sz="1600" b="1" kern="0" dirty="0">
                <a:solidFill>
                  <a:srgbClr val="000000"/>
                </a:solidFill>
                <a:latin typeface="Consolas" pitchFamily="49" charset="0"/>
                <a:ea typeface="ＭＳ Ｐゴシック" pitchFamily="-106" charset="-128"/>
              </a:rPr>
              <a:t>   010_0</a:t>
            </a:r>
          </a:p>
          <a:p>
            <a:pPr marL="669925" lvl="1" indent="-325438">
              <a:spcBef>
                <a:spcPct val="20000"/>
              </a:spcBef>
              <a:buClr>
                <a:srgbClr val="3B812F"/>
              </a:buClr>
              <a:buSzPct val="60000"/>
            </a:pPr>
            <a:r>
              <a:rPr lang="en-US" sz="1600" b="1" kern="0" dirty="0">
                <a:solidFill>
                  <a:srgbClr val="000000"/>
                </a:solidFill>
                <a:latin typeface="Consolas" pitchFamily="49" charset="0"/>
                <a:ea typeface="ＭＳ Ｐゴシック" pitchFamily="-106" charset="-128"/>
              </a:rPr>
              <a:t>   011_0</a:t>
            </a:r>
          </a:p>
          <a:p>
            <a:pPr marL="669925" lvl="1" indent="-325438">
              <a:spcBef>
                <a:spcPct val="20000"/>
              </a:spcBef>
              <a:buClr>
                <a:srgbClr val="3B812F"/>
              </a:buClr>
              <a:buSzPct val="60000"/>
            </a:pPr>
            <a:r>
              <a:rPr lang="en-US" sz="1600" b="1" kern="0" dirty="0">
                <a:solidFill>
                  <a:srgbClr val="000000"/>
                </a:solidFill>
                <a:latin typeface="Consolas" pitchFamily="49" charset="0"/>
                <a:ea typeface="ＭＳ Ｐゴシック" pitchFamily="-106" charset="-128"/>
              </a:rPr>
              <a:t>   100_1</a:t>
            </a:r>
          </a:p>
          <a:p>
            <a:pPr marL="669925" lvl="1" indent="-325438">
              <a:spcBef>
                <a:spcPct val="20000"/>
              </a:spcBef>
              <a:buClr>
                <a:srgbClr val="3B812F"/>
              </a:buClr>
              <a:buSzPct val="60000"/>
            </a:pPr>
            <a:r>
              <a:rPr lang="en-US" sz="1600" b="1" kern="0" dirty="0">
                <a:solidFill>
                  <a:srgbClr val="000000"/>
                </a:solidFill>
                <a:latin typeface="Consolas" pitchFamily="49" charset="0"/>
                <a:ea typeface="ＭＳ Ｐゴシック" pitchFamily="-106" charset="-128"/>
              </a:rPr>
              <a:t>   101_1</a:t>
            </a:r>
          </a:p>
          <a:p>
            <a:pPr marL="669925" lvl="1" indent="-325438">
              <a:spcBef>
                <a:spcPct val="20000"/>
              </a:spcBef>
              <a:buClr>
                <a:srgbClr val="3B812F"/>
              </a:buClr>
              <a:buSzPct val="60000"/>
            </a:pPr>
            <a:r>
              <a:rPr lang="en-US" sz="1600" b="1" kern="0" dirty="0">
                <a:solidFill>
                  <a:srgbClr val="000000"/>
                </a:solidFill>
                <a:latin typeface="Consolas" pitchFamily="49" charset="0"/>
                <a:ea typeface="ＭＳ Ｐゴシック" pitchFamily="-106" charset="-128"/>
              </a:rPr>
              <a:t>   110_0</a:t>
            </a:r>
          </a:p>
          <a:p>
            <a:pPr marL="669925" lvl="1" indent="-325438">
              <a:spcBef>
                <a:spcPct val="20000"/>
              </a:spcBef>
              <a:buClr>
                <a:srgbClr val="3B812F"/>
              </a:buClr>
              <a:buSzPct val="60000"/>
            </a:pPr>
            <a:r>
              <a:rPr lang="en-US" sz="1600" b="1" kern="0" dirty="0">
                <a:solidFill>
                  <a:srgbClr val="000000"/>
                </a:solidFill>
                <a:latin typeface="Consolas" pitchFamily="49" charset="0"/>
                <a:ea typeface="ＭＳ Ｐゴシック" pitchFamily="-106" charset="-128"/>
              </a:rPr>
              <a:t>   111_0</a:t>
            </a:r>
          </a:p>
          <a:p>
            <a:pPr marL="669925" lvl="1" indent="-325438">
              <a:spcBef>
                <a:spcPct val="20000"/>
              </a:spcBef>
              <a:buClr>
                <a:srgbClr val="3B812F"/>
              </a:buClr>
              <a:buSzPct val="60000"/>
            </a:pPr>
            <a:r>
              <a:rPr lang="en-US" sz="1600" b="1" kern="0" dirty="0">
                <a:solidFill>
                  <a:srgbClr val="000000"/>
                </a:solidFill>
                <a:latin typeface="Consolas" pitchFamily="49" charset="0"/>
                <a:ea typeface="ＭＳ Ｐゴシック" pitchFamily="-106" charset="-128"/>
              </a:rPr>
              <a:t>		…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81300" y="4446657"/>
            <a:ext cx="251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+mn-lt"/>
              </a:rPr>
              <a:t>Format: </a:t>
            </a:r>
            <a:r>
              <a:rPr lang="en-US" sz="2000" b="1" dirty="0" err="1">
                <a:solidFill>
                  <a:srgbClr val="0432FF"/>
                </a:solidFill>
                <a:latin typeface="+mn-lt"/>
              </a:rPr>
              <a:t>input_output</a:t>
            </a:r>
            <a:endParaRPr lang="en-US" sz="2000" b="1" dirty="0">
              <a:solidFill>
                <a:srgbClr val="0432FF"/>
              </a:solidFill>
              <a:latin typeface="+mn-lt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 flipV="1">
            <a:off x="1714500" y="4781550"/>
            <a:ext cx="1066800" cy="171450"/>
          </a:xfrm>
          <a:prstGeom prst="straightConnector1">
            <a:avLst/>
          </a:prstGeom>
          <a:solidFill>
            <a:srgbClr val="C0C0C0"/>
          </a:solidFill>
          <a:ln w="38100" cap="flat" cmpd="sng" algn="ctr">
            <a:solidFill>
              <a:srgbClr val="0432FF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8112050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2" grpId="0" build="p"/>
      <p:bldP spid="4" grpId="0"/>
      <p:bldP spid="3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z="3600" dirty="0" err="1"/>
              <a:t>Testbench</a:t>
            </a:r>
            <a:r>
              <a:rPr lang="en-US" sz="3600" dirty="0"/>
              <a:t> with </a:t>
            </a:r>
            <a:r>
              <a:rPr lang="en-US" sz="3600" dirty="0" err="1"/>
              <a:t>Testvectors</a:t>
            </a:r>
            <a:r>
              <a:rPr lang="en-US" sz="3600" dirty="0"/>
              <a:t> Design</a:t>
            </a:r>
          </a:p>
        </p:txBody>
      </p:sp>
      <p:sp>
        <p:nvSpPr>
          <p:cNvPr id="130052" name="Rectangle 4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1041400"/>
            <a:ext cx="8610600" cy="2825751"/>
          </a:xfrm>
        </p:spPr>
        <p:txBody>
          <a:bodyPr/>
          <a:lstStyle/>
          <a:p>
            <a:r>
              <a:rPr lang="en-US" dirty="0"/>
              <a:t>Use a </a:t>
            </a:r>
            <a:r>
              <a:rPr lang="en-US" b="1" dirty="0">
                <a:solidFill>
                  <a:srgbClr val="7030A0"/>
                </a:solidFill>
              </a:rPr>
              <a:t>“clock signal” </a:t>
            </a:r>
            <a:r>
              <a:rPr lang="en-US" dirty="0"/>
              <a:t>for assigning inputs, reading outputs</a:t>
            </a:r>
          </a:p>
          <a:p>
            <a:pPr lvl="1"/>
            <a:r>
              <a:rPr lang="en-US" dirty="0"/>
              <a:t>Test one </a:t>
            </a:r>
            <a:r>
              <a:rPr lang="en-US" b="1" dirty="0" err="1"/>
              <a:t>testvector</a:t>
            </a:r>
            <a:r>
              <a:rPr lang="en-US" dirty="0"/>
              <a:t> each </a:t>
            </a:r>
            <a:r>
              <a:rPr lang="en-US" b="1" dirty="0"/>
              <a:t>“clock cycle”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85</a:t>
            </a:fld>
            <a:endParaRPr lang="en-US"/>
          </a:p>
        </p:txBody>
      </p:sp>
      <p:grpSp>
        <p:nvGrpSpPr>
          <p:cNvPr id="29" name="Group 44"/>
          <p:cNvGrpSpPr>
            <a:grpSpLocks/>
          </p:cNvGrpSpPr>
          <p:nvPr/>
        </p:nvGrpSpPr>
        <p:grpSpPr bwMode="auto">
          <a:xfrm>
            <a:off x="2743200" y="2880212"/>
            <a:ext cx="2971800" cy="611188"/>
            <a:chOff x="1219200" y="2286000"/>
            <a:chExt cx="2971800" cy="611188"/>
          </a:xfrm>
        </p:grpSpPr>
        <p:cxnSp>
          <p:nvCxnSpPr>
            <p:cNvPr id="45" name="Straight Connector 11"/>
            <p:cNvCxnSpPr>
              <a:cxnSpLocks noChangeShapeType="1"/>
            </p:cNvCxnSpPr>
            <p:nvPr/>
          </p:nvCxnSpPr>
          <p:spPr bwMode="auto">
            <a:xfrm rot="5400000" flipH="1" flipV="1">
              <a:off x="990600" y="2514600"/>
              <a:ext cx="6096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6" name="Straight Connector 13"/>
            <p:cNvCxnSpPr>
              <a:cxnSpLocks noChangeShapeType="1"/>
            </p:cNvCxnSpPr>
            <p:nvPr/>
          </p:nvCxnSpPr>
          <p:spPr bwMode="auto">
            <a:xfrm>
              <a:off x="1371600" y="2286000"/>
              <a:ext cx="12192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" name="Straight Connector 15"/>
            <p:cNvCxnSpPr>
              <a:cxnSpLocks noChangeShapeType="1"/>
            </p:cNvCxnSpPr>
            <p:nvPr/>
          </p:nvCxnSpPr>
          <p:spPr bwMode="auto">
            <a:xfrm rot="16200000" flipH="1">
              <a:off x="2362200" y="2514600"/>
              <a:ext cx="6096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8" name="Straight Connector 17"/>
            <p:cNvCxnSpPr>
              <a:cxnSpLocks noChangeShapeType="1"/>
            </p:cNvCxnSpPr>
            <p:nvPr/>
          </p:nvCxnSpPr>
          <p:spPr bwMode="auto">
            <a:xfrm>
              <a:off x="2743200" y="2895600"/>
              <a:ext cx="12954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9" name="Straight Connector 18"/>
            <p:cNvCxnSpPr>
              <a:cxnSpLocks noChangeShapeType="1"/>
            </p:cNvCxnSpPr>
            <p:nvPr/>
          </p:nvCxnSpPr>
          <p:spPr bwMode="auto">
            <a:xfrm rot="5400000" flipH="1" flipV="1">
              <a:off x="3810000" y="2514601"/>
              <a:ext cx="6096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0" name="Group 43"/>
          <p:cNvGrpSpPr>
            <a:grpSpLocks/>
          </p:cNvGrpSpPr>
          <p:nvPr/>
        </p:nvGrpSpPr>
        <p:grpSpPr bwMode="auto">
          <a:xfrm>
            <a:off x="5715000" y="2880213"/>
            <a:ext cx="1371600" cy="609600"/>
            <a:chOff x="4191000" y="2286001"/>
            <a:chExt cx="1371600" cy="609600"/>
          </a:xfrm>
        </p:grpSpPr>
        <p:cxnSp>
          <p:nvCxnSpPr>
            <p:cNvPr id="43" name="Straight Connector 19"/>
            <p:cNvCxnSpPr>
              <a:cxnSpLocks noChangeShapeType="1"/>
            </p:cNvCxnSpPr>
            <p:nvPr/>
          </p:nvCxnSpPr>
          <p:spPr bwMode="auto">
            <a:xfrm>
              <a:off x="4191000" y="2286001"/>
              <a:ext cx="12192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" name="Straight Connector 20"/>
            <p:cNvCxnSpPr>
              <a:cxnSpLocks noChangeShapeType="1"/>
            </p:cNvCxnSpPr>
            <p:nvPr/>
          </p:nvCxnSpPr>
          <p:spPr bwMode="auto">
            <a:xfrm rot="16200000" flipH="1">
              <a:off x="5181600" y="2514601"/>
              <a:ext cx="6096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31" name="Straight Arrow Connector 23"/>
          <p:cNvCxnSpPr>
            <a:cxnSpLocks noChangeShapeType="1"/>
          </p:cNvCxnSpPr>
          <p:nvPr/>
        </p:nvCxnSpPr>
        <p:spPr bwMode="auto">
          <a:xfrm rot="5400000" flipH="1" flipV="1">
            <a:off x="2629694" y="3832712"/>
            <a:ext cx="3810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2" name="Straight Arrow Connector 25"/>
          <p:cNvCxnSpPr>
            <a:cxnSpLocks noChangeShapeType="1"/>
          </p:cNvCxnSpPr>
          <p:nvPr/>
        </p:nvCxnSpPr>
        <p:spPr bwMode="auto">
          <a:xfrm rot="5400000" flipH="1" flipV="1">
            <a:off x="3999706" y="3832712"/>
            <a:ext cx="3810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3" name="Straight Arrow Connector 27"/>
          <p:cNvCxnSpPr>
            <a:cxnSpLocks noChangeShapeType="1"/>
          </p:cNvCxnSpPr>
          <p:nvPr/>
        </p:nvCxnSpPr>
        <p:spPr bwMode="auto">
          <a:xfrm>
            <a:off x="2819400" y="2575412"/>
            <a:ext cx="28194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4" name="TextBox 31"/>
          <p:cNvSpPr txBox="1">
            <a:spLocks noChangeArrowheads="1"/>
          </p:cNvSpPr>
          <p:nvPr/>
        </p:nvSpPr>
        <p:spPr bwMode="auto">
          <a:xfrm>
            <a:off x="1905002" y="4059705"/>
            <a:ext cx="160019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ctr"/>
            <a:r>
              <a:rPr lang="en-US" sz="1800" b="1" dirty="0">
                <a:latin typeface="Calibri" pitchFamily="34" charset="0"/>
              </a:rPr>
              <a:t>Apply input</a:t>
            </a:r>
          </a:p>
          <a:p>
            <a:pPr algn="ctr"/>
            <a:r>
              <a:rPr lang="en-US" sz="1800" b="1" dirty="0">
                <a:latin typeface="Calibri" pitchFamily="34" charset="0"/>
              </a:rPr>
              <a:t>on </a:t>
            </a:r>
            <a:r>
              <a:rPr lang="en-US" sz="1800" b="1" dirty="0">
                <a:solidFill>
                  <a:srgbClr val="0432FF"/>
                </a:solidFill>
                <a:latin typeface="Calibri" pitchFamily="34" charset="0"/>
              </a:rPr>
              <a:t>rising edge</a:t>
            </a:r>
          </a:p>
        </p:txBody>
      </p:sp>
      <p:sp>
        <p:nvSpPr>
          <p:cNvPr id="35" name="TextBox 32"/>
          <p:cNvSpPr txBox="1">
            <a:spLocks noChangeArrowheads="1"/>
          </p:cNvSpPr>
          <p:nvPr/>
        </p:nvSpPr>
        <p:spPr bwMode="auto">
          <a:xfrm>
            <a:off x="3505200" y="4078069"/>
            <a:ext cx="159860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ctr"/>
            <a:r>
              <a:rPr lang="en-US" sz="1800" b="1" dirty="0">
                <a:latin typeface="Calibri" pitchFamily="34" charset="0"/>
              </a:rPr>
              <a:t>Check outputs on </a:t>
            </a:r>
            <a:r>
              <a:rPr lang="en-US" sz="1800" b="1" dirty="0">
                <a:solidFill>
                  <a:srgbClr val="0432FF"/>
                </a:solidFill>
                <a:latin typeface="Calibri" pitchFamily="34" charset="0"/>
              </a:rPr>
              <a:t>falling edge</a:t>
            </a:r>
            <a:endParaRPr lang="en-US" sz="1800" b="1" dirty="0">
              <a:latin typeface="Calibri" pitchFamily="34" charset="0"/>
            </a:endParaRPr>
          </a:p>
        </p:txBody>
      </p:sp>
      <p:sp>
        <p:nvSpPr>
          <p:cNvPr id="36" name="TextBox 33"/>
          <p:cNvSpPr txBox="1">
            <a:spLocks noChangeArrowheads="1"/>
          </p:cNvSpPr>
          <p:nvPr/>
        </p:nvSpPr>
        <p:spPr bwMode="auto">
          <a:xfrm>
            <a:off x="3505200" y="2270612"/>
            <a:ext cx="1524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ctr"/>
            <a:r>
              <a:rPr lang="en-US" sz="1400" dirty="0">
                <a:latin typeface="Calibri" pitchFamily="34" charset="0"/>
              </a:rPr>
              <a:t>Clock cycle</a:t>
            </a:r>
          </a:p>
        </p:txBody>
      </p:sp>
      <p:cxnSp>
        <p:nvCxnSpPr>
          <p:cNvPr id="37" name="Straight Connector 36"/>
          <p:cNvCxnSpPr/>
          <p:nvPr/>
        </p:nvCxnSpPr>
        <p:spPr bwMode="auto">
          <a:xfrm>
            <a:off x="2820989" y="2577000"/>
            <a:ext cx="0" cy="91281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432FF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 rot="5400000">
            <a:off x="4952207" y="3260418"/>
            <a:ext cx="1371600" cy="158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432FF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/>
          <p:cNvSpPr/>
          <p:nvPr/>
        </p:nvSpPr>
        <p:spPr>
          <a:xfrm>
            <a:off x="239486" y="4778463"/>
            <a:ext cx="8839200" cy="2049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en-US" sz="2400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Note: “clock signal” simply separates</a:t>
            </a:r>
            <a:r>
              <a:rPr lang="en-US" sz="2400" i="1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 </a:t>
            </a:r>
            <a:r>
              <a:rPr lang="en-US" sz="2400" b="1" kern="0" dirty="0">
                <a:solidFill>
                  <a:srgbClr val="0432FF"/>
                </a:solidFill>
                <a:latin typeface="Tahoma"/>
                <a:ea typeface="ＭＳ Ｐゴシック" charset="0"/>
              </a:rPr>
              <a:t>inputs</a:t>
            </a:r>
            <a:r>
              <a:rPr lang="en-US" sz="2400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 from </a:t>
            </a:r>
            <a:r>
              <a:rPr lang="en-US" sz="2400" b="1" kern="0" dirty="0">
                <a:solidFill>
                  <a:srgbClr val="0432FF"/>
                </a:solidFill>
                <a:latin typeface="Tahoma"/>
                <a:ea typeface="ＭＳ Ｐゴシック" charset="0"/>
              </a:rPr>
              <a:t>outputs</a:t>
            </a:r>
          </a:p>
          <a:p>
            <a:pPr marL="669925" lvl="1" indent="-325438"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en-US" sz="2200" kern="0" dirty="0">
                <a:solidFill>
                  <a:srgbClr val="000000"/>
                </a:solidFill>
                <a:latin typeface="Tahoma"/>
                <a:ea typeface="ＭＳ Ｐゴシック" pitchFamily="-106" charset="-128"/>
              </a:rPr>
              <a:t>Allows us to </a:t>
            </a:r>
            <a:r>
              <a:rPr lang="en-US" sz="2200" i="1" kern="0" dirty="0">
                <a:solidFill>
                  <a:srgbClr val="000000"/>
                </a:solidFill>
                <a:latin typeface="Tahoma"/>
                <a:ea typeface="ＭＳ Ｐゴシック" pitchFamily="-106" charset="-128"/>
              </a:rPr>
              <a:t>observe </a:t>
            </a:r>
            <a:r>
              <a:rPr lang="en-US" sz="2200" kern="0" dirty="0">
                <a:solidFill>
                  <a:srgbClr val="000000"/>
                </a:solidFill>
                <a:latin typeface="Tahoma"/>
                <a:ea typeface="ＭＳ Ｐゴシック" pitchFamily="-106" charset="-128"/>
              </a:rPr>
              <a:t>the inputs/outputs in waveform diagrams</a:t>
            </a:r>
          </a:p>
          <a:p>
            <a:pPr marL="669925" lvl="1" indent="-325438"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en-US" sz="2200" kern="0" dirty="0">
                <a:solidFill>
                  <a:srgbClr val="000000"/>
                </a:solidFill>
                <a:latin typeface="Tahoma"/>
                <a:ea typeface="ＭＳ Ｐゴシック" pitchFamily="-106" charset="-128"/>
              </a:rPr>
              <a:t>Not used for checking physical circuit timing (e.g., </a:t>
            </a:r>
            <a:r>
              <a:rPr lang="en-US" sz="2200" b="1" kern="0" dirty="0" err="1">
                <a:solidFill>
                  <a:srgbClr val="000000"/>
                </a:solidFill>
                <a:latin typeface="Tahoma"/>
                <a:ea typeface="ＭＳ Ｐゴシック" pitchFamily="-106" charset="-128"/>
              </a:rPr>
              <a:t>t</a:t>
            </a:r>
            <a:r>
              <a:rPr lang="en-US" sz="2200" b="1" kern="0" baseline="-25000" dirty="0" err="1">
                <a:solidFill>
                  <a:srgbClr val="000000"/>
                </a:solidFill>
                <a:latin typeface="Tahoma"/>
                <a:ea typeface="ＭＳ Ｐゴシック" pitchFamily="-106" charset="-128"/>
              </a:rPr>
              <a:t>setup</a:t>
            </a:r>
            <a:r>
              <a:rPr lang="en-US" sz="2200" kern="0" dirty="0">
                <a:solidFill>
                  <a:srgbClr val="000000"/>
                </a:solidFill>
                <a:latin typeface="Tahoma"/>
                <a:ea typeface="ＭＳ Ｐゴシック" pitchFamily="-106" charset="-128"/>
              </a:rPr>
              <a:t>/</a:t>
            </a:r>
            <a:r>
              <a:rPr lang="en-US" sz="2200" b="1" kern="0" dirty="0" err="1">
                <a:solidFill>
                  <a:srgbClr val="000000"/>
                </a:solidFill>
                <a:latin typeface="Tahoma"/>
                <a:ea typeface="ＭＳ Ｐゴシック" pitchFamily="-106" charset="-128"/>
              </a:rPr>
              <a:t>t</a:t>
            </a:r>
            <a:r>
              <a:rPr lang="en-US" sz="2200" b="1" kern="0" baseline="-25000" dirty="0" err="1">
                <a:solidFill>
                  <a:srgbClr val="000000"/>
                </a:solidFill>
                <a:latin typeface="Tahoma"/>
                <a:ea typeface="ＭＳ Ｐゴシック" pitchFamily="-106" charset="-128"/>
              </a:rPr>
              <a:t>hold</a:t>
            </a:r>
            <a:r>
              <a:rPr lang="en-US" sz="2200" kern="0" dirty="0">
                <a:solidFill>
                  <a:srgbClr val="000000"/>
                </a:solidFill>
                <a:latin typeface="Tahoma"/>
                <a:ea typeface="ＭＳ Ｐゴシック" pitchFamily="-106" charset="-128"/>
              </a:rPr>
              <a:t>)</a:t>
            </a:r>
          </a:p>
          <a:p>
            <a:pPr marL="669925" lvl="1" indent="-325438"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en-US" sz="2200" kern="0" dirty="0">
                <a:solidFill>
                  <a:srgbClr val="000000"/>
                </a:solidFill>
                <a:latin typeface="Tahoma"/>
                <a:ea typeface="ＭＳ Ｐゴシック" pitchFamily="-106" charset="-128"/>
              </a:rPr>
              <a:t>We’ll discuss </a:t>
            </a:r>
            <a:r>
              <a:rPr lang="en-US" sz="2200" i="1" kern="0" dirty="0">
                <a:solidFill>
                  <a:srgbClr val="000000"/>
                </a:solidFill>
                <a:latin typeface="Tahoma"/>
                <a:ea typeface="ＭＳ Ｐゴシック" pitchFamily="-106" charset="-128"/>
              </a:rPr>
              <a:t>circuit timing verification </a:t>
            </a:r>
            <a:r>
              <a:rPr lang="en-US" sz="2200" kern="0" dirty="0">
                <a:solidFill>
                  <a:srgbClr val="000000"/>
                </a:solidFill>
                <a:latin typeface="Tahoma"/>
                <a:ea typeface="ＭＳ Ｐゴシック" pitchFamily="-106" charset="-128"/>
              </a:rPr>
              <a:t>later in this lecture</a:t>
            </a:r>
          </a:p>
          <a:p>
            <a:pPr marL="1022350" lvl="2" indent="-350838"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endParaRPr lang="en-US" sz="2000" kern="0" dirty="0">
              <a:solidFill>
                <a:srgbClr val="000000"/>
              </a:solidFill>
              <a:latin typeface="Tahoma"/>
              <a:ea typeface="ＭＳ Ｐゴシック" pitchFamily="-10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960531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2" grpId="0" uiExpand="1" build="p"/>
      <p:bldP spid="34" grpId="0"/>
      <p:bldP spid="35" grpId="0"/>
      <p:bldP spid="36" grpId="0"/>
      <p:bldP spid="50" grpId="0" uiExpand="1" build="p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z="3600" dirty="0" err="1"/>
              <a:t>Testbench</a:t>
            </a:r>
            <a:r>
              <a:rPr lang="en-US" sz="3600" dirty="0"/>
              <a:t> Example (1/5): Signal Declarations</a:t>
            </a:r>
          </a:p>
        </p:txBody>
      </p:sp>
      <p:sp>
        <p:nvSpPr>
          <p:cNvPr id="136196" name="Content Placeholder 7"/>
          <p:cNvSpPr>
            <a:spLocks noGrp="1"/>
          </p:cNvSpPr>
          <p:nvPr>
            <p:ph idx="1"/>
          </p:nvPr>
        </p:nvSpPr>
        <p:spPr>
          <a:xfrm>
            <a:off x="228600" y="1832047"/>
            <a:ext cx="8610600" cy="3041073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Wingdings" charset="2"/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module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testbench3();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clk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, reset;   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clock and reset are internal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a, b, c,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yexpected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 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values from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testvectors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wire       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y;                  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output of circuit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[31:0]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vectornum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, errors;  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bookkeeping variables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[3:0]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testvectors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[10000:0];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array of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testvectors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pPr>
              <a:buFont typeface="Wingdings" charset="2"/>
              <a:buNone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// instantiate device under test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sillyfunction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dut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(.a(a), .b(b), .c(c), .y(y) );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86</a:t>
            </a:fld>
            <a:endParaRPr lang="en-US"/>
          </a:p>
        </p:txBody>
      </p:sp>
      <p:sp>
        <p:nvSpPr>
          <p:cNvPr id="9" name="Rectangle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8600" y="950119"/>
            <a:ext cx="8610600" cy="650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Declare signals to hold internal state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3DF57B-BBE8-394E-9DDC-5922AC036CE7}"/>
              </a:ext>
            </a:extLst>
          </p:cNvPr>
          <p:cNvSpPr txBox="1"/>
          <p:nvPr/>
        </p:nvSpPr>
        <p:spPr>
          <a:xfrm>
            <a:off x="856343" y="5660571"/>
            <a:ext cx="4217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432FF"/>
                </a:solidFill>
              </a:rPr>
              <a:t>H&amp;H Section 4.9, Example 4.39</a:t>
            </a:r>
          </a:p>
        </p:txBody>
      </p:sp>
    </p:spTree>
    <p:extLst>
      <p:ext uri="{BB962C8B-B14F-4D97-AF65-F5344CB8AC3E}">
        <p14:creationId xmlns:p14="http://schemas.microsoft.com/office/powerpoint/2010/main" val="674426089"/>
      </p:ext>
    </p:extLst>
  </p:cSld>
  <p:clrMapOvr>
    <a:masterClrMapping/>
  </p:clrMapOvr>
  <p:transition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z="3600" dirty="0" err="1"/>
              <a:t>Testbench</a:t>
            </a:r>
            <a:r>
              <a:rPr lang="en-US" sz="3600" dirty="0"/>
              <a:t> Example (2/5): Clock Generation</a:t>
            </a:r>
          </a:p>
        </p:txBody>
      </p:sp>
      <p:sp>
        <p:nvSpPr>
          <p:cNvPr id="136196" name="Content Placeholder 7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1745673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// generate clock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always    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// no sensitivity list, so it always executes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begin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clk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1; #5;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clk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0; #5;     // 10ns period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436236"/>
      </p:ext>
    </p:extLst>
  </p:cSld>
  <p:clrMapOvr>
    <a:masterClrMapping/>
  </p:clrMapOvr>
  <p:transition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z="3100" dirty="0" err="1"/>
              <a:t>Testbench</a:t>
            </a:r>
            <a:r>
              <a:rPr lang="en-US" sz="3100" dirty="0"/>
              <a:t> Example (3/5): Read </a:t>
            </a:r>
            <a:r>
              <a:rPr lang="en-US" sz="3100" dirty="0" err="1"/>
              <a:t>Testvectors</a:t>
            </a:r>
            <a:r>
              <a:rPr lang="en-US" sz="3100" dirty="0"/>
              <a:t> into Array</a:t>
            </a:r>
          </a:p>
        </p:txBody>
      </p:sp>
      <p:sp>
        <p:nvSpPr>
          <p:cNvPr id="138244" name="Rectangle 4"/>
          <p:cNvSpPr>
            <a:spLocks noGrp="1" noChangeArrowheads="1"/>
          </p:cNvSpPr>
          <p:nvPr>
            <p:ph idx="1"/>
            <p:custDataLst>
              <p:tags r:id="rId3"/>
            </p:custDataLst>
          </p:nvPr>
        </p:nvSpPr>
        <p:spPr>
          <a:xfrm>
            <a:off x="228600" y="997527"/>
            <a:ext cx="8610600" cy="3498273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buFont typeface="Wingdings" charset="2"/>
              <a:buNone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at start of test, load vectors and pulse reset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initial  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Only executes once</a:t>
            </a:r>
            <a:endParaRPr lang="en-US" sz="1800" b="1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begin</a:t>
            </a:r>
          </a:p>
          <a:p>
            <a:pPr>
              <a:buFont typeface="Wingdings" charset="2"/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$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readmemb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("example.tv",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testvectors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);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Read vectors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vectornum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= 0; errors = 0;           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Initialize </a:t>
            </a:r>
          </a:p>
          <a:p>
            <a:pPr>
              <a:buFont typeface="Wingdings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	reset = 1;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#27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; reset = 0;      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Apply reset wait</a:t>
            </a:r>
          </a:p>
          <a:p>
            <a:pPr>
              <a:buFont typeface="Wingdings" charset="2"/>
              <a:buNone/>
            </a:pP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	end</a:t>
            </a:r>
          </a:p>
          <a:p>
            <a:pPr>
              <a:buFont typeface="Wingdings" charset="2"/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buFont typeface="Wingdings" charset="2"/>
              <a:buNone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Note: $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readmemh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reads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testvector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files written in</a:t>
            </a:r>
          </a:p>
          <a:p>
            <a:pPr>
              <a:buFont typeface="Wingdings" charset="2"/>
              <a:buNone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hexadecimal</a:t>
            </a:r>
          </a:p>
          <a:p>
            <a:pPr>
              <a:buFont typeface="Wingdings" charset="2"/>
              <a:buNone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5309"/>
      </p:ext>
    </p:extLst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sz="3300" dirty="0" err="1"/>
              <a:t>Testbench</a:t>
            </a:r>
            <a:r>
              <a:rPr lang="en-US" sz="3300" dirty="0"/>
              <a:t> Example (4/5): Assign Inputs/Outputs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3200400"/>
            <a:ext cx="8610600" cy="3429000"/>
          </a:xfrm>
        </p:spPr>
        <p:txBody>
          <a:bodyPr/>
          <a:lstStyle/>
          <a:p>
            <a:r>
              <a:rPr lang="en-US" dirty="0"/>
              <a:t>Apply {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dirty="0"/>
              <a:t>,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b</a:t>
            </a:r>
            <a:r>
              <a:rPr lang="en-US" dirty="0"/>
              <a:t>,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r>
              <a:rPr lang="en-US" dirty="0"/>
              <a:t>} inputs on the </a:t>
            </a:r>
            <a:r>
              <a:rPr lang="en-US" i="1" dirty="0"/>
              <a:t>rising edge</a:t>
            </a:r>
            <a:r>
              <a:rPr lang="en-US" dirty="0"/>
              <a:t> of the clock</a:t>
            </a:r>
          </a:p>
          <a:p>
            <a:endParaRPr lang="en-US" dirty="0"/>
          </a:p>
          <a:p>
            <a:r>
              <a:rPr lang="en-US" dirty="0"/>
              <a:t>Get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yexpected</a:t>
            </a:r>
            <a:r>
              <a:rPr lang="en-US" dirty="0"/>
              <a:t> for checking the output on the </a:t>
            </a:r>
            <a:r>
              <a:rPr lang="en-US" i="1" dirty="0"/>
              <a:t>falling edge</a:t>
            </a:r>
          </a:p>
          <a:p>
            <a:endParaRPr lang="en-US" i="1" dirty="0"/>
          </a:p>
          <a:p>
            <a:r>
              <a:rPr lang="en-US" dirty="0"/>
              <a:t>Rising/falling edges are chosen only by convention</a:t>
            </a:r>
          </a:p>
          <a:p>
            <a:pPr lvl="1"/>
            <a:r>
              <a:rPr lang="en-US" dirty="0"/>
              <a:t>You can use any part of the clock signal</a:t>
            </a:r>
          </a:p>
          <a:p>
            <a:pPr lvl="1"/>
            <a:r>
              <a:rPr lang="en-US" dirty="0"/>
              <a:t>Your H+H textbook uses this convention</a:t>
            </a:r>
          </a:p>
          <a:p>
            <a:endParaRPr lang="en-US" dirty="0"/>
          </a:p>
        </p:txBody>
      </p:sp>
      <p:sp>
        <p:nvSpPr>
          <p:cNvPr id="11" name="Content Placeholder 7"/>
          <p:cNvSpPr txBox="1">
            <a:spLocks/>
          </p:cNvSpPr>
          <p:nvPr/>
        </p:nvSpPr>
        <p:spPr bwMode="auto">
          <a:xfrm>
            <a:off x="228600" y="1042737"/>
            <a:ext cx="8610600" cy="16242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None/>
              <a:defRPr sz="1600" b="0">
                <a:solidFill>
                  <a:schemeClr val="tx1"/>
                </a:solidFill>
                <a:latin typeface="Consolas" pitchFamily="49" charset="0"/>
                <a:ea typeface="ＭＳ Ｐゴシック" charset="0"/>
                <a:cs typeface="Consolas" pitchFamily="49" charset="0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None/>
              <a:defRPr sz="2200">
                <a:solidFill>
                  <a:schemeClr val="tx1"/>
                </a:solidFill>
                <a:latin typeface="Calibri" pitchFamily="34" charset="0"/>
                <a:ea typeface="ＭＳ Ｐゴシック" pitchFamily="-106" charset="-128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None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-106" charset="-128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None/>
              <a:defRPr>
                <a:solidFill>
                  <a:schemeClr val="tx1"/>
                </a:solidFill>
                <a:latin typeface="Calibri" pitchFamily="34" charset="0"/>
                <a:ea typeface="ＭＳ Ｐゴシック" pitchFamily="-106" charset="-128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None/>
              <a:defRPr sz="1600">
                <a:solidFill>
                  <a:schemeClr val="tx1"/>
                </a:solidFill>
                <a:latin typeface="Calibri" pitchFamily="34" charset="0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apply test vectors on rising edge of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clk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always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@(</a:t>
            </a:r>
            <a:r>
              <a:rPr lang="en-US" sz="18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posedge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clk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begin</a:t>
            </a: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    	{a, b, c,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yexpected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} =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testvectors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vectornum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];</a:t>
            </a:r>
          </a:p>
          <a:p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end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0593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Part 1:</a:t>
            </a:r>
            <a:br>
              <a:rPr lang="en-US" dirty="0"/>
            </a:br>
            <a:r>
              <a:rPr lang="en-US" dirty="0"/>
              <a:t>Combinational Circuit Timing</a:t>
            </a:r>
            <a:endParaRPr lang="de-CH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643376"/>
      </p:ext>
    </p:extLst>
  </p:cSld>
  <p:clrMapOvr>
    <a:masterClrMapping/>
  </p:clrMapOvr>
  <p:transition/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err="1"/>
              <a:t>Testbench</a:t>
            </a:r>
            <a:r>
              <a:rPr lang="en-US" dirty="0"/>
              <a:t> Example (5/5): Check Outputs</a:t>
            </a:r>
          </a:p>
        </p:txBody>
      </p:sp>
      <p:sp>
        <p:nvSpPr>
          <p:cNvPr id="11" name="Rectangle 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8600" y="955963"/>
            <a:ext cx="8610600" cy="54032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always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@(</a:t>
            </a:r>
            <a:r>
              <a:rPr lang="en-US" sz="1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negedge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clk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    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begin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if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(~reset)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don’t test during reset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begin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    if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(y !==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yexpected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    begin  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	$display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("Error: inputs = %b", {a, b, c});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	$display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  outputs = %b (%b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exp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)",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y,yexpected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		errors = errors + 1;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	  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	    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    // increment array index and read next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testvector</a:t>
            </a:r>
            <a:endParaRPr lang="en-US" sz="1600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		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vectornum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vectornum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+ 1;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    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    if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testvectors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vectornum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]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===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4'bx)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    begin 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	$display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("%d tests completed with %d errors", 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vectornum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, errors);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	$finish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;                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End simulation 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	  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	end</a:t>
            </a:r>
          </a:p>
          <a:p>
            <a:pPr>
              <a:spcBef>
                <a:spcPts val="0"/>
              </a:spcBef>
              <a:buNone/>
            </a:pP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	end</a:t>
            </a:r>
          </a:p>
          <a:p>
            <a:pPr>
              <a:spcBef>
                <a:spcPts val="0"/>
              </a:spcBef>
              <a:buFont typeface="Wingdings" charset="2"/>
              <a:buNone/>
            </a:pP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ts val="0"/>
              </a:spcBef>
              <a:buFont typeface="Wingdings" charset="2"/>
              <a:buNone/>
            </a:pPr>
            <a:endParaRPr lang="en-US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908019"/>
      </p:ext>
    </p:extLst>
  </p:cSld>
  <p:clrMapOvr>
    <a:masterClrMapping/>
  </p:clrMapOvr>
  <p:transition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Self-Checking </a:t>
            </a:r>
            <a:r>
              <a:rPr lang="en-US" dirty="0" err="1"/>
              <a:t>Testbench</a:t>
            </a:r>
            <a:r>
              <a:rPr lang="en-US" dirty="0"/>
              <a:t> with </a:t>
            </a:r>
            <a:r>
              <a:rPr lang="en-US" dirty="0" err="1"/>
              <a:t>Testvectors</a:t>
            </a:r>
            <a:endParaRPr lang="en-US" dirty="0"/>
          </a:p>
        </p:txBody>
      </p:sp>
      <p:sp>
        <p:nvSpPr>
          <p:cNvPr id="123911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008000"/>
                </a:solidFill>
              </a:rPr>
              <a:t>Pros:</a:t>
            </a:r>
          </a:p>
          <a:p>
            <a:pPr lvl="1"/>
            <a:r>
              <a:rPr lang="en-US" dirty="0"/>
              <a:t>Still easy to design</a:t>
            </a:r>
          </a:p>
          <a:p>
            <a:pPr lvl="1"/>
            <a:r>
              <a:rPr lang="en-US" dirty="0"/>
              <a:t>Still easy to test a few, specific inputs (e.g., corner cases)</a:t>
            </a:r>
          </a:p>
          <a:p>
            <a:pPr lvl="1"/>
            <a:r>
              <a:rPr lang="en-US" dirty="0"/>
              <a:t>Simulator will print whenever an error occurs</a:t>
            </a:r>
          </a:p>
          <a:p>
            <a:pPr lvl="1"/>
            <a:r>
              <a:rPr lang="en-US" b="1" dirty="0">
                <a:solidFill>
                  <a:srgbClr val="008000"/>
                </a:solidFill>
              </a:rPr>
              <a:t>No need </a:t>
            </a:r>
            <a:r>
              <a:rPr lang="en-US" dirty="0"/>
              <a:t>to change hardcoded values for </a:t>
            </a:r>
            <a:r>
              <a:rPr lang="en-US" b="1" dirty="0"/>
              <a:t>different tests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Cons:</a:t>
            </a:r>
          </a:p>
          <a:p>
            <a:pPr lvl="1"/>
            <a:r>
              <a:rPr lang="en-US" dirty="0"/>
              <a:t>May be </a:t>
            </a:r>
            <a:r>
              <a:rPr lang="en-US" b="1" dirty="0">
                <a:solidFill>
                  <a:srgbClr val="FF0000"/>
                </a:solidFill>
              </a:rPr>
              <a:t>error-prone </a:t>
            </a:r>
            <a:r>
              <a:rPr lang="en-US" dirty="0"/>
              <a:t>depending on source of </a:t>
            </a:r>
            <a:r>
              <a:rPr lang="en-US" dirty="0" err="1"/>
              <a:t>testvectors</a:t>
            </a:r>
            <a:endParaRPr lang="en-US" b="1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More scalable, but still </a:t>
            </a:r>
            <a:r>
              <a:rPr lang="en-US" b="1" dirty="0">
                <a:solidFill>
                  <a:srgbClr val="FF0000"/>
                </a:solidFill>
              </a:rPr>
              <a:t>limited</a:t>
            </a:r>
            <a:r>
              <a:rPr lang="en-US" dirty="0"/>
              <a:t> by reading a file</a:t>
            </a:r>
          </a:p>
          <a:p>
            <a:pPr lvl="2"/>
            <a:r>
              <a:rPr lang="en-US" dirty="0"/>
              <a:t>Might have many more combinational paths to test than will fit in memory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4938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1" grpId="0" uiExpand="1" build="p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924800" cy="1752600"/>
          </a:xfrm>
        </p:spPr>
        <p:txBody>
          <a:bodyPr/>
          <a:lstStyle/>
          <a:p>
            <a:pPr algn="ctr"/>
            <a:r>
              <a:rPr lang="en-US" dirty="0"/>
              <a:t>Automatic </a:t>
            </a:r>
            <a:r>
              <a:rPr lang="en-US" dirty="0" err="1"/>
              <a:t>Testbench</a:t>
            </a:r>
            <a:endParaRPr lang="de-CH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92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08849"/>
      </p:ext>
    </p:extLst>
  </p:cSld>
  <p:clrMapOvr>
    <a:masterClrMapping/>
  </p:clrMapOvr>
  <p:transition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Golden Models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2202873"/>
          </a:xfrm>
        </p:spPr>
        <p:txBody>
          <a:bodyPr/>
          <a:lstStyle/>
          <a:p>
            <a:r>
              <a:rPr lang="en-US" dirty="0"/>
              <a:t>A </a:t>
            </a:r>
            <a:r>
              <a:rPr lang="en-US" b="1" dirty="0">
                <a:solidFill>
                  <a:srgbClr val="7030A0"/>
                </a:solidFill>
              </a:rPr>
              <a:t>golden model </a:t>
            </a:r>
            <a:r>
              <a:rPr lang="en-US" dirty="0"/>
              <a:t>represents the ideal circuit behavior</a:t>
            </a:r>
          </a:p>
          <a:p>
            <a:pPr lvl="1"/>
            <a:r>
              <a:rPr lang="en-US" dirty="0"/>
              <a:t>Must be developed, and might be </a:t>
            </a:r>
            <a:r>
              <a:rPr lang="en-US" b="1" dirty="0">
                <a:solidFill>
                  <a:srgbClr val="FF0000"/>
                </a:solidFill>
              </a:rPr>
              <a:t>difficult</a:t>
            </a:r>
            <a:r>
              <a:rPr lang="en-US" dirty="0"/>
              <a:t> to write</a:t>
            </a:r>
          </a:p>
          <a:p>
            <a:pPr lvl="1"/>
            <a:r>
              <a:rPr lang="en-US" dirty="0"/>
              <a:t>Can be done in C, Perl, Python, </a:t>
            </a:r>
            <a:r>
              <a:rPr lang="en-US" dirty="0" err="1"/>
              <a:t>Matlab</a:t>
            </a:r>
            <a:r>
              <a:rPr lang="en-US" dirty="0"/>
              <a:t> or even in Verilog</a:t>
            </a:r>
          </a:p>
          <a:p>
            <a:pPr lvl="1"/>
            <a:endParaRPr lang="en-US" dirty="0"/>
          </a:p>
          <a:p>
            <a:r>
              <a:rPr lang="en-US" dirty="0"/>
              <a:t>For our example circuit: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93</a:t>
            </a:fld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304800" y="3276600"/>
            <a:ext cx="8634046" cy="13846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>
              <a:buClr>
                <a:srgbClr val="000066"/>
              </a:buClr>
              <a:defRPr/>
            </a:pPr>
            <a:r>
              <a:rPr lang="en-US" sz="20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module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kern="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golden_model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a, b, c, </a:t>
            </a:r>
          </a:p>
          <a:p>
            <a:pPr lvl="0">
              <a:buClr>
                <a:srgbClr val="000066"/>
              </a:buClr>
              <a:defRPr/>
            </a:pP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              </a:t>
            </a:r>
            <a:r>
              <a:rPr lang="en-US" sz="20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output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y);</a:t>
            </a:r>
          </a:p>
          <a:p>
            <a:pPr lvl="0">
              <a:buClr>
                <a:srgbClr val="000066"/>
              </a:buClr>
              <a:defRPr/>
            </a:pP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assign</a:t>
            </a:r>
            <a:r>
              <a:rPr lang="en-US" sz="2000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y = ~b &amp; ~c | a &amp; ~b;</a:t>
            </a:r>
            <a:r>
              <a:rPr lang="en-US" sz="2000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high-level abstraction</a:t>
            </a:r>
          </a:p>
          <a:p>
            <a:pPr lvl="0">
              <a:buClr>
                <a:srgbClr val="000066"/>
              </a:buClr>
              <a:defRPr/>
            </a:pPr>
            <a:r>
              <a:rPr lang="en-US" sz="2000" b="1" kern="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endmodule</a:t>
            </a:r>
            <a:endParaRPr lang="en-US" sz="2000" b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/>
            <a:endParaRPr lang="en-US" sz="2000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28600" y="4876800"/>
            <a:ext cx="861060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b="1" kern="0" dirty="0">
                <a:solidFill>
                  <a:srgbClr val="008000"/>
                </a:solidFill>
              </a:rPr>
              <a:t>Simpler</a:t>
            </a:r>
            <a:r>
              <a:rPr lang="en-US" kern="0" dirty="0"/>
              <a:t> than our earlier gate-level description</a:t>
            </a:r>
          </a:p>
          <a:p>
            <a:pPr lvl="1"/>
            <a:r>
              <a:rPr lang="en-US" kern="0" dirty="0"/>
              <a:t>Golden model is usually </a:t>
            </a:r>
            <a:r>
              <a:rPr lang="en-US" b="1" kern="0" dirty="0">
                <a:solidFill>
                  <a:srgbClr val="008000"/>
                </a:solidFill>
              </a:rPr>
              <a:t>easier to design and understand</a:t>
            </a:r>
          </a:p>
          <a:p>
            <a:pPr lvl="1"/>
            <a:r>
              <a:rPr lang="en-US" kern="0" dirty="0"/>
              <a:t>Golden model is much </a:t>
            </a:r>
            <a:r>
              <a:rPr lang="en-US" b="1" kern="0" dirty="0">
                <a:solidFill>
                  <a:srgbClr val="008000"/>
                </a:solidFill>
              </a:rPr>
              <a:t>easier</a:t>
            </a:r>
            <a:r>
              <a:rPr lang="en-US" kern="0" dirty="0"/>
              <a:t> </a:t>
            </a:r>
            <a:r>
              <a:rPr lang="en-US" b="1" kern="0" dirty="0">
                <a:solidFill>
                  <a:srgbClr val="008000"/>
                </a:solidFill>
              </a:rPr>
              <a:t>to verify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4841638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6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Automatic </a:t>
            </a:r>
            <a:r>
              <a:rPr lang="en-US" dirty="0" err="1"/>
              <a:t>Testbench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8"/>
            <a:ext cx="8610600" cy="515268"/>
          </a:xfrm>
        </p:spPr>
        <p:txBody>
          <a:bodyPr/>
          <a:lstStyle/>
          <a:p>
            <a:r>
              <a:rPr lang="en-US" dirty="0"/>
              <a:t>The DUT </a:t>
            </a:r>
            <a:r>
              <a:rPr lang="en-US" b="1" dirty="0"/>
              <a:t>output</a:t>
            </a:r>
            <a:r>
              <a:rPr lang="en-US" dirty="0"/>
              <a:t> is compared against the </a:t>
            </a:r>
            <a:r>
              <a:rPr lang="en-US" b="1" dirty="0"/>
              <a:t>golden model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94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762000" y="1573269"/>
            <a:ext cx="7543800" cy="3433762"/>
            <a:chOff x="609600" y="2890838"/>
            <a:chExt cx="7543800" cy="3433762"/>
          </a:xfrm>
        </p:grpSpPr>
        <p:sp>
          <p:nvSpPr>
            <p:cNvPr id="6" name="Rounded Rectangle 5"/>
            <p:cNvSpPr/>
            <p:nvPr/>
          </p:nvSpPr>
          <p:spPr bwMode="auto">
            <a:xfrm>
              <a:off x="609600" y="2890838"/>
              <a:ext cx="7543800" cy="343376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b" anchorCtr="0" compatLnSpc="1">
              <a:prstTxWarp prst="textNoShape">
                <a:avLst/>
              </a:prstTxWarp>
            </a:bodyPr>
            <a:lstStyle/>
            <a:p>
              <a:pPr marL="0" marR="0" indent="0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Testbench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7" name="Rounded Rectangle 6"/>
            <p:cNvSpPr/>
            <p:nvPr/>
          </p:nvSpPr>
          <p:spPr bwMode="auto">
            <a:xfrm>
              <a:off x="3784177" y="3258351"/>
              <a:ext cx="1392290" cy="1191968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000" b="1" dirty="0">
                  <a:latin typeface="+mn-lt"/>
                </a:rPr>
                <a:t>DUT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604822" y="3096303"/>
              <a:ext cx="12114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/>
                <a:t>Inputs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225732" y="3079864"/>
              <a:ext cx="12800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/>
                <a:t>Outputs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 bwMode="auto">
            <a:xfrm>
              <a:off x="3200400" y="3675611"/>
              <a:ext cx="583777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1" name="Straight Arrow Connector 10"/>
            <p:cNvCxnSpPr/>
            <p:nvPr/>
          </p:nvCxnSpPr>
          <p:spPr bwMode="auto">
            <a:xfrm>
              <a:off x="3352800" y="3865634"/>
              <a:ext cx="431377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" name="Straight Arrow Connector 11"/>
            <p:cNvCxnSpPr/>
            <p:nvPr/>
          </p:nvCxnSpPr>
          <p:spPr bwMode="auto">
            <a:xfrm>
              <a:off x="3505200" y="4055658"/>
              <a:ext cx="278977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4" name="Cloud 13"/>
            <p:cNvSpPr/>
            <p:nvPr/>
          </p:nvSpPr>
          <p:spPr bwMode="auto">
            <a:xfrm>
              <a:off x="6150398" y="3286683"/>
              <a:ext cx="1774402" cy="2714267"/>
            </a:xfrm>
            <a:prstGeom prst="cloud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Check</a:t>
              </a:r>
              <a:r>
                <a:rPr kumimoji="0" lang="en-US" sz="1600" b="1" i="1" u="none" strike="noStrike" cap="none" normalizeH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 Equality</a:t>
              </a:r>
              <a:endParaRPr kumimoji="0" lang="en-US" sz="16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18" name="Rounded Rectangle 17"/>
            <p:cNvSpPr/>
            <p:nvPr/>
          </p:nvSpPr>
          <p:spPr bwMode="auto">
            <a:xfrm>
              <a:off x="3784177" y="4580854"/>
              <a:ext cx="1392290" cy="1191968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2000" b="1" dirty="0">
                  <a:latin typeface="+mn-lt"/>
                </a:rPr>
                <a:t>Golden Model</a:t>
              </a:r>
              <a:endParaRPr kumimoji="0" 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 bwMode="auto">
            <a:xfrm>
              <a:off x="3200400" y="5029200"/>
              <a:ext cx="583777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9" name="Straight Arrow Connector 28"/>
            <p:cNvCxnSpPr/>
            <p:nvPr/>
          </p:nvCxnSpPr>
          <p:spPr bwMode="auto">
            <a:xfrm>
              <a:off x="3352800" y="5219223"/>
              <a:ext cx="431377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0" name="Straight Arrow Connector 29"/>
            <p:cNvCxnSpPr/>
            <p:nvPr/>
          </p:nvCxnSpPr>
          <p:spPr bwMode="auto">
            <a:xfrm>
              <a:off x="3505200" y="5409247"/>
              <a:ext cx="278977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 bwMode="auto">
            <a:xfrm>
              <a:off x="3529012" y="4065183"/>
              <a:ext cx="0" cy="1353589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Connector 32"/>
            <p:cNvCxnSpPr/>
            <p:nvPr/>
          </p:nvCxnSpPr>
          <p:spPr bwMode="auto">
            <a:xfrm>
              <a:off x="3376612" y="3841345"/>
              <a:ext cx="0" cy="1353589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>
              <a:off x="3224212" y="3660370"/>
              <a:ext cx="0" cy="1353589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>
              <a:off x="2514600" y="4318176"/>
              <a:ext cx="705010" cy="0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/>
            <p:cNvCxnSpPr/>
            <p:nvPr/>
          </p:nvCxnSpPr>
          <p:spPr bwMode="auto">
            <a:xfrm>
              <a:off x="2514600" y="4450319"/>
              <a:ext cx="862012" cy="0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/>
            <p:cNvCxnSpPr/>
            <p:nvPr/>
          </p:nvCxnSpPr>
          <p:spPr bwMode="auto">
            <a:xfrm>
              <a:off x="2514600" y="4580854"/>
              <a:ext cx="990600" cy="0"/>
            </a:xfrm>
            <a:prstGeom prst="line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" name="Cloud 12"/>
            <p:cNvSpPr/>
            <p:nvPr/>
          </p:nvSpPr>
          <p:spPr bwMode="auto">
            <a:xfrm>
              <a:off x="711895" y="3429001"/>
              <a:ext cx="2038767" cy="2221870"/>
            </a:xfrm>
            <a:prstGeom prst="cloud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+mn-lt"/>
                </a:rPr>
                <a:t>Test Pattern Generation</a:t>
              </a:r>
            </a:p>
          </p:txBody>
        </p:sp>
        <p:cxnSp>
          <p:nvCxnSpPr>
            <p:cNvPr id="68" name="Straight Arrow Connector 67"/>
            <p:cNvCxnSpPr/>
            <p:nvPr/>
          </p:nvCxnSpPr>
          <p:spPr bwMode="auto">
            <a:xfrm>
              <a:off x="5181600" y="3685136"/>
              <a:ext cx="1225924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9" name="Straight Arrow Connector 68"/>
            <p:cNvCxnSpPr/>
            <p:nvPr/>
          </p:nvCxnSpPr>
          <p:spPr bwMode="auto">
            <a:xfrm>
              <a:off x="5176467" y="3875159"/>
              <a:ext cx="1148133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0" name="Straight Arrow Connector 69"/>
            <p:cNvCxnSpPr/>
            <p:nvPr/>
          </p:nvCxnSpPr>
          <p:spPr bwMode="auto">
            <a:xfrm>
              <a:off x="5176467" y="4065183"/>
              <a:ext cx="1148133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1" name="Straight Arrow Connector 70"/>
            <p:cNvCxnSpPr/>
            <p:nvPr/>
          </p:nvCxnSpPr>
          <p:spPr bwMode="auto">
            <a:xfrm>
              <a:off x="5181600" y="5038725"/>
              <a:ext cx="1035050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2" name="Straight Arrow Connector 71"/>
            <p:cNvCxnSpPr/>
            <p:nvPr/>
          </p:nvCxnSpPr>
          <p:spPr bwMode="auto">
            <a:xfrm>
              <a:off x="5176467" y="5228748"/>
              <a:ext cx="1027483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73" name="Straight Arrow Connector 72"/>
            <p:cNvCxnSpPr/>
            <p:nvPr/>
          </p:nvCxnSpPr>
          <p:spPr bwMode="auto">
            <a:xfrm>
              <a:off x="5176467" y="5418772"/>
              <a:ext cx="1071933" cy="0"/>
            </a:xfrm>
            <a:prstGeom prst="straightConnector1">
              <a:avLst/>
            </a:prstGeom>
            <a:solidFill>
              <a:srgbClr val="C0C0C0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16" name="Rectangle 15"/>
          <p:cNvSpPr/>
          <p:nvPr/>
        </p:nvSpPr>
        <p:spPr>
          <a:xfrm>
            <a:off x="228600" y="5147095"/>
            <a:ext cx="8610600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</a:pPr>
            <a:r>
              <a:rPr lang="en-US" sz="2400" b="1" kern="0" dirty="0">
                <a:solidFill>
                  <a:srgbClr val="FF0000"/>
                </a:solidFill>
                <a:latin typeface="Tahoma"/>
                <a:ea typeface="ＭＳ Ｐゴシック" charset="0"/>
              </a:rPr>
              <a:t>Challenge: </a:t>
            </a:r>
            <a:r>
              <a:rPr lang="en-US" sz="2400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need to </a:t>
            </a:r>
            <a:r>
              <a:rPr lang="en-US" sz="2400" b="1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generate inputs </a:t>
            </a:r>
            <a:r>
              <a:rPr lang="en-US" sz="2400" kern="0" dirty="0">
                <a:solidFill>
                  <a:srgbClr val="000000"/>
                </a:solidFill>
                <a:latin typeface="Tahoma"/>
                <a:ea typeface="ＭＳ Ｐゴシック" charset="0"/>
              </a:rPr>
              <a:t>to the designs</a:t>
            </a:r>
          </a:p>
          <a:p>
            <a:pPr marL="669925" lvl="1" indent="-325438"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en-US" sz="2200" kern="0" dirty="0">
                <a:solidFill>
                  <a:srgbClr val="000000"/>
                </a:solidFill>
                <a:latin typeface="Tahoma"/>
                <a:ea typeface="ＭＳ Ｐゴシック" pitchFamily="-106" charset="-128"/>
              </a:rPr>
              <a:t>Sequential values to cover the entire input space?</a:t>
            </a:r>
          </a:p>
          <a:p>
            <a:pPr marL="669925" lvl="1" indent="-325438">
              <a:spcBef>
                <a:spcPct val="20000"/>
              </a:spcBef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</a:pPr>
            <a:r>
              <a:rPr lang="en-US" sz="2200" kern="0" dirty="0">
                <a:solidFill>
                  <a:srgbClr val="000000"/>
                </a:solidFill>
                <a:latin typeface="Tahoma"/>
                <a:ea typeface="ＭＳ Ｐゴシック" pitchFamily="-106" charset="-128"/>
              </a:rPr>
              <a:t>Random values?</a:t>
            </a:r>
            <a:endParaRPr lang="en-US" sz="2400" kern="0" dirty="0">
              <a:solidFill>
                <a:srgbClr val="000000"/>
              </a:solidFill>
              <a:latin typeface="Tahoma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52143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6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Automatic </a:t>
            </a:r>
            <a:r>
              <a:rPr lang="en-US" dirty="0" err="1"/>
              <a:t>Testbench</a:t>
            </a:r>
            <a:r>
              <a:rPr lang="en-US" dirty="0"/>
              <a:t>: Code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95</a:t>
            </a:fld>
            <a:endParaRPr lang="en-US"/>
          </a:p>
        </p:txBody>
      </p:sp>
      <p:sp>
        <p:nvSpPr>
          <p:cNvPr id="31" name="Rectangle 30"/>
          <p:cNvSpPr/>
          <p:nvPr/>
        </p:nvSpPr>
        <p:spPr bwMode="auto">
          <a:xfrm>
            <a:off x="419100" y="914400"/>
            <a:ext cx="8229600" cy="55673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b="1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module </a:t>
            </a: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testbench1();</a:t>
            </a:r>
            <a:endParaRPr lang="en-US" kern="0" dirty="0">
              <a:solidFill>
                <a:schemeClr val="bg1">
                  <a:lumMod val="50000"/>
                </a:schemeClr>
              </a:solidFill>
              <a:latin typeface="Courier New" panose="02070309020205020404" pitchFamily="49" charset="0"/>
              <a:ea typeface="ＭＳ Ｐゴシック" charset="0"/>
              <a:cs typeface="Courier New" panose="02070309020205020404" pitchFamily="49" charset="0"/>
            </a:endParaRP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	... </a:t>
            </a:r>
            <a:r>
              <a:rPr lang="en-US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// variable declarations, clock, etc.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 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	// instantiate device under test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	</a:t>
            </a:r>
            <a:r>
              <a:rPr lang="en-US" kern="0" dirty="0" err="1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sillyfunction</a:t>
            </a:r>
            <a:r>
              <a:rPr lang="en-US" kern="0" dirty="0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</a:t>
            </a:r>
            <a:r>
              <a:rPr lang="en-US" kern="0" dirty="0" err="1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dut</a:t>
            </a:r>
            <a:r>
              <a:rPr lang="en-US" kern="0" dirty="0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(a, b, c, </a:t>
            </a:r>
            <a:r>
              <a:rPr lang="en-US" kern="0" dirty="0" err="1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y_dut</a:t>
            </a:r>
            <a:r>
              <a:rPr lang="en-US" kern="0" dirty="0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);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	</a:t>
            </a:r>
            <a:r>
              <a:rPr lang="en-US" kern="0" dirty="0" err="1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golden_model</a:t>
            </a:r>
            <a:r>
              <a:rPr lang="en-US" kern="0" dirty="0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gold (a, b, c, </a:t>
            </a:r>
            <a:r>
              <a:rPr lang="en-US" kern="0" dirty="0" err="1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y_gold</a:t>
            </a:r>
            <a:r>
              <a:rPr lang="en-US" kern="0" dirty="0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);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endParaRPr lang="en-US" kern="0" dirty="0">
              <a:latin typeface="Courier New" panose="02070309020205020404" pitchFamily="49" charset="0"/>
              <a:ea typeface="ＭＳ Ｐゴシック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	// instantiate test pattern generator</a:t>
            </a:r>
            <a:endParaRPr lang="en-US" kern="0" dirty="0">
              <a:latin typeface="Courier New" panose="02070309020205020404" pitchFamily="49" charset="0"/>
              <a:ea typeface="ＭＳ Ｐゴシック" charset="0"/>
              <a:cs typeface="Courier New" panose="02070309020205020404" pitchFamily="49" charset="0"/>
            </a:endParaRP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	</a:t>
            </a:r>
            <a:r>
              <a:rPr lang="en-US" kern="0" dirty="0" err="1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test_pattern_generator</a:t>
            </a:r>
            <a:r>
              <a:rPr lang="en-US" kern="0" dirty="0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</a:t>
            </a:r>
            <a:r>
              <a:rPr lang="en-US" kern="0" dirty="0" err="1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tgen</a:t>
            </a:r>
            <a:r>
              <a:rPr lang="en-US" kern="0" dirty="0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(a, b, c, </a:t>
            </a:r>
            <a:r>
              <a:rPr lang="en-US" kern="0" dirty="0" err="1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clk</a:t>
            </a:r>
            <a:r>
              <a:rPr lang="en-US" kern="0" dirty="0">
                <a:solidFill>
                  <a:srgbClr val="0432FF"/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);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endParaRPr lang="en-US" kern="0" dirty="0">
              <a:latin typeface="Courier New" panose="02070309020205020404" pitchFamily="49" charset="0"/>
              <a:ea typeface="ＭＳ Ｐゴシック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	// check if </a:t>
            </a:r>
            <a:r>
              <a:rPr lang="en-US" kern="0" dirty="0" err="1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y_dut</a:t>
            </a:r>
            <a:r>
              <a:rPr lang="en-US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is ever not equal to </a:t>
            </a:r>
            <a:r>
              <a:rPr lang="en-US" kern="0" dirty="0" err="1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y_gold</a:t>
            </a:r>
            <a:endParaRPr lang="en-US" kern="0" dirty="0">
              <a:latin typeface="Courier New" panose="02070309020205020404" pitchFamily="49" charset="0"/>
              <a:ea typeface="ＭＳ Ｐゴシック" charset="0"/>
              <a:cs typeface="Courier New" panose="02070309020205020404" pitchFamily="49" charset="0"/>
            </a:endParaRP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b="1" kern="0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	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always @(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negedge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clk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	begin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b="1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if</a:t>
            </a:r>
            <a:r>
              <a:rPr lang="en-US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y_dut</a:t>
            </a:r>
            <a:r>
              <a:rPr lang="en-US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!== </a:t>
            </a:r>
            <a:r>
              <a:rPr lang="en-US" dirty="0" err="1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y_gold</a:t>
            </a:r>
            <a:r>
              <a:rPr lang="en-US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b="1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	    $display</a:t>
            </a:r>
            <a:r>
              <a:rPr lang="en-US" dirty="0">
                <a:solidFill>
                  <a:srgbClr val="0432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(...)</a:t>
            </a:r>
          </a:p>
          <a:p>
            <a:pPr marL="342900" lvl="0" indent="-342900">
              <a:spcBef>
                <a:spcPct val="20000"/>
              </a:spcBef>
              <a:buClr>
                <a:srgbClr val="CC9900"/>
              </a:buClr>
              <a:buSzPct val="65000"/>
              <a:defRPr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	end</a:t>
            </a:r>
          </a:p>
          <a:p>
            <a:pPr>
              <a:buFont typeface="Wingdings" charset="2"/>
              <a:buNone/>
            </a:pPr>
            <a:r>
              <a:rPr lang="en-US" b="1" kern="0" dirty="0" err="1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endmodule</a:t>
            </a:r>
            <a:r>
              <a:rPr lang="en-US" b="1" kern="0" dirty="0">
                <a:latin typeface="Courier New" panose="02070309020205020404" pitchFamily="49" charset="0"/>
                <a:ea typeface="ＭＳ Ｐゴシック" charset="0"/>
                <a:cs typeface="Courier New" panose="02070309020205020404" pitchFamily="49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17557477"/>
      </p:ext>
    </p:extLst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Automatic </a:t>
            </a:r>
            <a:r>
              <a:rPr lang="en-US" dirty="0" err="1"/>
              <a:t>Testbench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327073"/>
          </a:xfrm>
        </p:spPr>
        <p:txBody>
          <a:bodyPr/>
          <a:lstStyle/>
          <a:p>
            <a:r>
              <a:rPr lang="en-US" b="1" dirty="0">
                <a:solidFill>
                  <a:srgbClr val="008000"/>
                </a:solidFill>
              </a:rPr>
              <a:t>Pros:</a:t>
            </a:r>
          </a:p>
          <a:p>
            <a:pPr lvl="1"/>
            <a:r>
              <a:rPr lang="en-US" dirty="0"/>
              <a:t>Output checking is </a:t>
            </a:r>
            <a:r>
              <a:rPr lang="en-US" b="1" dirty="0">
                <a:solidFill>
                  <a:srgbClr val="008000"/>
                </a:solidFill>
              </a:rPr>
              <a:t>fully automated</a:t>
            </a:r>
            <a:endParaRPr lang="en-US" dirty="0"/>
          </a:p>
          <a:p>
            <a:pPr lvl="1"/>
            <a:r>
              <a:rPr lang="en-US" dirty="0"/>
              <a:t>Could even compare </a:t>
            </a:r>
            <a:r>
              <a:rPr lang="en-US" b="1" dirty="0">
                <a:solidFill>
                  <a:srgbClr val="008000"/>
                </a:solidFill>
              </a:rPr>
              <a:t>timing</a:t>
            </a:r>
            <a:r>
              <a:rPr lang="en-US" dirty="0"/>
              <a:t> using a </a:t>
            </a:r>
            <a:r>
              <a:rPr lang="en-US" b="1" dirty="0"/>
              <a:t>golden timing model</a:t>
            </a:r>
          </a:p>
          <a:p>
            <a:pPr lvl="1"/>
            <a:r>
              <a:rPr lang="en-US" b="1" dirty="0">
                <a:solidFill>
                  <a:srgbClr val="008000"/>
                </a:solidFill>
              </a:rPr>
              <a:t>Highly scalable </a:t>
            </a:r>
            <a:r>
              <a:rPr lang="en-US" dirty="0"/>
              <a:t>to as much simulation time as is feasible </a:t>
            </a:r>
          </a:p>
          <a:p>
            <a:pPr lvl="2"/>
            <a:r>
              <a:rPr lang="en-US" dirty="0"/>
              <a:t>Leads to </a:t>
            </a:r>
            <a:r>
              <a:rPr lang="en-US" b="1" dirty="0">
                <a:solidFill>
                  <a:srgbClr val="008000"/>
                </a:solidFill>
              </a:rPr>
              <a:t>high coverage </a:t>
            </a:r>
            <a:r>
              <a:rPr lang="en-US" dirty="0"/>
              <a:t>of the input space</a:t>
            </a:r>
          </a:p>
          <a:p>
            <a:pPr lvl="1"/>
            <a:r>
              <a:rPr lang="en-US" dirty="0"/>
              <a:t>Better </a:t>
            </a:r>
            <a:r>
              <a:rPr lang="en-US" b="1" dirty="0">
                <a:solidFill>
                  <a:srgbClr val="008000"/>
                </a:solidFill>
              </a:rPr>
              <a:t>separation of roles</a:t>
            </a:r>
            <a:endParaRPr lang="en-US" dirty="0"/>
          </a:p>
          <a:p>
            <a:pPr lvl="2"/>
            <a:r>
              <a:rPr lang="en-US" dirty="0"/>
              <a:t>Separate designers can work on the DUT and the golden model</a:t>
            </a:r>
          </a:p>
          <a:p>
            <a:pPr lvl="2"/>
            <a:r>
              <a:rPr lang="en-US" dirty="0"/>
              <a:t>DUT testing engineer can focus on </a:t>
            </a:r>
            <a:r>
              <a:rPr lang="en-US" b="1" dirty="0"/>
              <a:t>important test cases </a:t>
            </a:r>
            <a:r>
              <a:rPr lang="en-US" dirty="0"/>
              <a:t>instead of output checking</a:t>
            </a:r>
            <a:endParaRPr lang="en-US" b="1" dirty="0"/>
          </a:p>
          <a:p>
            <a:pPr lvl="2"/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Cons:</a:t>
            </a:r>
          </a:p>
          <a:p>
            <a:pPr lvl="1"/>
            <a:r>
              <a:rPr lang="en-US" dirty="0"/>
              <a:t>Creating a correct golden model may be (very) </a:t>
            </a:r>
            <a:r>
              <a:rPr lang="en-US" b="1" dirty="0">
                <a:solidFill>
                  <a:srgbClr val="FF0000"/>
                </a:solidFill>
              </a:rPr>
              <a:t>difficult</a:t>
            </a:r>
          </a:p>
          <a:p>
            <a:pPr lvl="1"/>
            <a:r>
              <a:rPr lang="en-US" dirty="0"/>
              <a:t>Coming up with </a:t>
            </a:r>
            <a:r>
              <a:rPr lang="en-US" b="1" dirty="0"/>
              <a:t>good testing inputs</a:t>
            </a:r>
            <a:r>
              <a:rPr lang="en-US" dirty="0"/>
              <a:t> may be </a:t>
            </a:r>
            <a:r>
              <a:rPr lang="en-US" b="1" dirty="0">
                <a:solidFill>
                  <a:srgbClr val="FF0000"/>
                </a:solidFill>
              </a:rPr>
              <a:t>difficult</a:t>
            </a:r>
            <a:endParaRPr lang="de-CH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6499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However, Even with Automatic Testing…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long would it take to test a </a:t>
            </a:r>
            <a:r>
              <a:rPr lang="en-US" b="1" dirty="0"/>
              <a:t>32-bit adder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In such an adder there are </a:t>
            </a:r>
            <a:r>
              <a:rPr lang="en-US" b="1" dirty="0"/>
              <a:t>64</a:t>
            </a:r>
            <a:r>
              <a:rPr lang="en-US" dirty="0"/>
              <a:t> inputs = </a:t>
            </a:r>
            <a:r>
              <a:rPr lang="en-US" b="1" dirty="0"/>
              <a:t>2</a:t>
            </a:r>
            <a:r>
              <a:rPr lang="en-US" b="1" baseline="30000" dirty="0"/>
              <a:t>64</a:t>
            </a:r>
            <a:r>
              <a:rPr lang="en-US" dirty="0"/>
              <a:t> possible inputs</a:t>
            </a:r>
          </a:p>
          <a:p>
            <a:pPr lvl="1"/>
            <a:r>
              <a:rPr lang="en-US" dirty="0"/>
              <a:t>If you test </a:t>
            </a:r>
            <a:r>
              <a:rPr lang="en-US" b="1" dirty="0"/>
              <a:t>one input in 1ns</a:t>
            </a:r>
            <a:r>
              <a:rPr lang="en-US" dirty="0"/>
              <a:t>, you can test </a:t>
            </a:r>
            <a:r>
              <a:rPr lang="en-US" b="1" dirty="0"/>
              <a:t>10</a:t>
            </a:r>
            <a:r>
              <a:rPr lang="en-US" b="1" baseline="30000" dirty="0"/>
              <a:t>9</a:t>
            </a:r>
            <a:r>
              <a:rPr lang="en-US" dirty="0"/>
              <a:t> inputs per second</a:t>
            </a:r>
          </a:p>
          <a:p>
            <a:pPr lvl="2"/>
            <a:r>
              <a:rPr lang="en-US" dirty="0"/>
              <a:t>or </a:t>
            </a:r>
            <a:r>
              <a:rPr lang="en-US" b="1" dirty="0"/>
              <a:t>8.64 x 10</a:t>
            </a:r>
            <a:r>
              <a:rPr lang="en-US" b="1" baseline="30000" dirty="0"/>
              <a:t>14</a:t>
            </a:r>
            <a:r>
              <a:rPr lang="en-US" b="1" dirty="0"/>
              <a:t> </a:t>
            </a:r>
            <a:r>
              <a:rPr lang="en-US" dirty="0"/>
              <a:t>inputs per day</a:t>
            </a:r>
          </a:p>
          <a:p>
            <a:pPr lvl="2"/>
            <a:r>
              <a:rPr lang="en-US" dirty="0"/>
              <a:t>or </a:t>
            </a:r>
            <a:r>
              <a:rPr lang="en-US" b="1" dirty="0"/>
              <a:t>3.15 x 10</a:t>
            </a:r>
            <a:r>
              <a:rPr lang="en-US" b="1" baseline="30000" dirty="0"/>
              <a:t>17</a:t>
            </a:r>
            <a:r>
              <a:rPr lang="en-US" b="1" dirty="0"/>
              <a:t> </a:t>
            </a:r>
            <a:r>
              <a:rPr lang="en-US" dirty="0"/>
              <a:t>inputs per year</a:t>
            </a:r>
          </a:p>
          <a:p>
            <a:pPr lvl="1"/>
            <a:r>
              <a:rPr lang="en-US" dirty="0"/>
              <a:t>we would still need </a:t>
            </a:r>
            <a:r>
              <a:rPr lang="en-US" b="1" dirty="0">
                <a:solidFill>
                  <a:srgbClr val="FF0000"/>
                </a:solidFill>
              </a:rPr>
              <a:t>58.5 years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to test all possibilities</a:t>
            </a:r>
          </a:p>
          <a:p>
            <a:pPr lvl="1"/>
            <a:endParaRPr lang="en-US" dirty="0"/>
          </a:p>
          <a:p>
            <a:r>
              <a:rPr lang="en-US" dirty="0"/>
              <a:t>Brute force testing is </a:t>
            </a:r>
            <a:r>
              <a:rPr lang="en-US" b="1" dirty="0">
                <a:solidFill>
                  <a:srgbClr val="FF0000"/>
                </a:solidFill>
              </a:rPr>
              <a:t>not feasible </a:t>
            </a:r>
            <a:r>
              <a:rPr lang="en-US" dirty="0"/>
              <a:t>for most circuits!</a:t>
            </a:r>
          </a:p>
          <a:p>
            <a:pPr lvl="1"/>
            <a:r>
              <a:rPr lang="en-US" dirty="0"/>
              <a:t>Need to prune the overall testing space</a:t>
            </a:r>
          </a:p>
          <a:p>
            <a:pPr lvl="1"/>
            <a:r>
              <a:rPr lang="en-US" dirty="0"/>
              <a:t>E.g., formal verification methods, choosing ‘important cases’</a:t>
            </a:r>
          </a:p>
          <a:p>
            <a:pPr lvl="1"/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Verification is a hard problem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8346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Part 5:</a:t>
            </a:r>
            <a:br>
              <a:rPr lang="en-US" dirty="0"/>
            </a:br>
            <a:r>
              <a:rPr lang="en-US" dirty="0"/>
              <a:t>Timing Verification</a:t>
            </a:r>
            <a:endParaRPr lang="de-CH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404408"/>
      </p:ext>
    </p:extLst>
  </p:cSld>
  <p:clrMapOvr>
    <a:masterClrMapping/>
  </p:clrMapOvr>
  <p:transition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  <a:p>
            <a:pPr marL="469900" indent="-469900" eaLnBrk="1" hangingPunct="1">
              <a:spcBef>
                <a:spcPct val="20000"/>
              </a:spcBef>
              <a:buClr>
                <a:srgbClr val="000066"/>
              </a:buClr>
              <a:buFont typeface="Wingdings" charset="2"/>
              <a:buNone/>
            </a:pPr>
            <a:endParaRPr lang="en-US" sz="3200">
              <a:latin typeface="Times New Roman" charset="0"/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Timing Verification Approaches</a:t>
            </a:r>
          </a:p>
        </p:txBody>
      </p:sp>
      <p:sp>
        <p:nvSpPr>
          <p:cNvPr id="123911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High-level simulation (e.g., C, Verilog)</a:t>
            </a:r>
          </a:p>
          <a:p>
            <a:pPr lvl="1"/>
            <a:r>
              <a:rPr lang="en-US" dirty="0"/>
              <a:t>Can </a:t>
            </a:r>
            <a:r>
              <a:rPr lang="en-US" b="1" dirty="0">
                <a:solidFill>
                  <a:srgbClr val="0432FF"/>
                </a:solidFill>
              </a:rPr>
              <a:t>model timing </a:t>
            </a:r>
            <a:r>
              <a:rPr lang="en-US" dirty="0"/>
              <a:t>using “#x” statements in the DUT</a:t>
            </a:r>
          </a:p>
          <a:p>
            <a:pPr lvl="1"/>
            <a:r>
              <a:rPr lang="en-US" dirty="0"/>
              <a:t>Useful for hierarchical modeling</a:t>
            </a:r>
          </a:p>
          <a:p>
            <a:pPr lvl="2"/>
            <a:r>
              <a:rPr lang="en-US" dirty="0"/>
              <a:t>Insert delays in FF’s, basic gates, memories, etc.</a:t>
            </a:r>
          </a:p>
          <a:p>
            <a:pPr lvl="2"/>
            <a:r>
              <a:rPr lang="en-US" dirty="0"/>
              <a:t>High level design will have some notion of timing</a:t>
            </a:r>
          </a:p>
          <a:p>
            <a:pPr lvl="1"/>
            <a:r>
              <a:rPr lang="en-US" dirty="0"/>
              <a:t>Usually </a:t>
            </a:r>
            <a:r>
              <a:rPr lang="en-US" b="1" dirty="0">
                <a:solidFill>
                  <a:srgbClr val="FF0000"/>
                </a:solidFill>
              </a:rPr>
              <a:t>not as accurate</a:t>
            </a:r>
            <a:r>
              <a:rPr lang="en-US" dirty="0"/>
              <a:t> as real circuit timing</a:t>
            </a:r>
          </a:p>
          <a:p>
            <a:pPr lvl="1"/>
            <a:endParaRPr lang="en-US" dirty="0"/>
          </a:p>
          <a:p>
            <a:r>
              <a:rPr lang="en-US" dirty="0"/>
              <a:t>Circuit-level timing verification</a:t>
            </a:r>
          </a:p>
          <a:p>
            <a:pPr lvl="1"/>
            <a:r>
              <a:rPr lang="en-US" dirty="0"/>
              <a:t>Need to first </a:t>
            </a:r>
            <a:r>
              <a:rPr lang="en-US" b="1" dirty="0">
                <a:solidFill>
                  <a:srgbClr val="0432FF"/>
                </a:solidFill>
              </a:rPr>
              <a:t>synthesize</a:t>
            </a:r>
            <a:r>
              <a:rPr lang="en-US" dirty="0"/>
              <a:t> your design to actual circuits</a:t>
            </a:r>
          </a:p>
          <a:p>
            <a:pPr lvl="2"/>
            <a:r>
              <a:rPr lang="en-US" dirty="0"/>
              <a:t>No one general approach- very </a:t>
            </a:r>
            <a:r>
              <a:rPr lang="en-US" b="1" dirty="0">
                <a:solidFill>
                  <a:srgbClr val="0432FF"/>
                </a:solidFill>
              </a:rPr>
              <a:t>design flow specific</a:t>
            </a:r>
          </a:p>
          <a:p>
            <a:pPr lvl="2"/>
            <a:r>
              <a:rPr lang="en-US" dirty="0"/>
              <a:t>Your FPGA/ASIC/etc. technology has </a:t>
            </a:r>
            <a:r>
              <a:rPr lang="en-US" b="1" dirty="0">
                <a:solidFill>
                  <a:srgbClr val="0432FF"/>
                </a:solidFill>
              </a:rPr>
              <a:t>special tool(s) </a:t>
            </a:r>
            <a:r>
              <a:rPr lang="en-US" dirty="0"/>
              <a:t>for this</a:t>
            </a:r>
          </a:p>
          <a:p>
            <a:pPr lvl="3"/>
            <a:r>
              <a:rPr lang="en-US" dirty="0"/>
              <a:t>E.g., Xilinx </a:t>
            </a:r>
            <a:r>
              <a:rPr lang="en-US" dirty="0" err="1"/>
              <a:t>Vivado</a:t>
            </a:r>
            <a:r>
              <a:rPr lang="en-US" dirty="0"/>
              <a:t> (what you’re using in lab)</a:t>
            </a:r>
          </a:p>
          <a:p>
            <a:pPr lvl="3"/>
            <a:r>
              <a:rPr lang="en-US" dirty="0"/>
              <a:t>E.g., Synopsys/Cadence Tools (for VLSI design)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A0F0B-C524-490E-9528-FEC33668804C}" type="slidenum">
              <a:rPr lang="en-US" smtClean="0"/>
              <a:pPr/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0396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1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Instructor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nur Presentation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12405</TotalTime>
  <Words>5579</Words>
  <Application>Microsoft Macintosh PowerPoint</Application>
  <PresentationFormat>On-screen Show (4:3)</PresentationFormat>
  <Paragraphs>1299</Paragraphs>
  <Slides>105</Slides>
  <Notes>73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105</vt:i4>
      </vt:variant>
    </vt:vector>
  </HeadingPairs>
  <TitlesOfParts>
    <vt:vector size="120" baseType="lpstr">
      <vt:lpstr>ＭＳ Ｐゴシック</vt:lpstr>
      <vt:lpstr>ＭＳ Ｐゴシック</vt:lpstr>
      <vt:lpstr>Arial</vt:lpstr>
      <vt:lpstr>Calibri</vt:lpstr>
      <vt:lpstr>Consolas</vt:lpstr>
      <vt:lpstr>Courier New</vt:lpstr>
      <vt:lpstr>Garamond</vt:lpstr>
      <vt:lpstr>Tahoma</vt:lpstr>
      <vt:lpstr>Times New Roman</vt:lpstr>
      <vt:lpstr>Verdana</vt:lpstr>
      <vt:lpstr>Wingdings</vt:lpstr>
      <vt:lpstr>Onur Presentation</vt:lpstr>
      <vt:lpstr>Edge</vt:lpstr>
      <vt:lpstr>VISIO</vt:lpstr>
      <vt:lpstr>Visio</vt:lpstr>
      <vt:lpstr> Digital Design &amp; Computer Arch.  Lecture 8: Timing and Verification</vt:lpstr>
      <vt:lpstr>Required Readings (This Week)</vt:lpstr>
      <vt:lpstr>Required Readings (Next Week)</vt:lpstr>
      <vt:lpstr>What Will We Learn Today?</vt:lpstr>
      <vt:lpstr>Tradeoffs in Circuit Design</vt:lpstr>
      <vt:lpstr>Circuit Design is a Tradeoff Between:</vt:lpstr>
      <vt:lpstr>Requirements and Goals Depend On Application</vt:lpstr>
      <vt:lpstr>Circuit Timing</vt:lpstr>
      <vt:lpstr>Part 1: Combinational Circuit Timing</vt:lpstr>
      <vt:lpstr>Digital Logic Abstraction</vt:lpstr>
      <vt:lpstr>Combinational Circuit Delay</vt:lpstr>
      <vt:lpstr>Real Inverter Delay Example</vt:lpstr>
      <vt:lpstr>Circuit Delay and Its Variation</vt:lpstr>
      <vt:lpstr>Delays from Input to Output</vt:lpstr>
      <vt:lpstr>Calculating Long/Short Paths</vt:lpstr>
      <vt:lpstr>Example tpd for a Real NAND-2 Gate</vt:lpstr>
      <vt:lpstr>Example Worst-Case tpd</vt:lpstr>
      <vt:lpstr>Disclaimer: Calculating Long/Short Paths</vt:lpstr>
      <vt:lpstr>Combinational Timing Summary</vt:lpstr>
      <vt:lpstr>Output Glitches</vt:lpstr>
      <vt:lpstr>Glitches</vt:lpstr>
      <vt:lpstr>Glitches</vt:lpstr>
      <vt:lpstr>Glitches</vt:lpstr>
      <vt:lpstr>Glitches</vt:lpstr>
      <vt:lpstr>Glitches</vt:lpstr>
      <vt:lpstr>Avoiding Glitches Using K-Maps</vt:lpstr>
      <vt:lpstr>Avoiding Glitches Using K-Maps</vt:lpstr>
      <vt:lpstr>Avoiding Glitches</vt:lpstr>
      <vt:lpstr>Part 2: Sequential Circuit Timing</vt:lpstr>
      <vt:lpstr>Recall: D Flip-Flop</vt:lpstr>
      <vt:lpstr>D Flip-Flop Input Timing Constraints</vt:lpstr>
      <vt:lpstr>Violating Input Timing: Metastability</vt:lpstr>
      <vt:lpstr>Flip-Flop Output Timing</vt:lpstr>
      <vt:lpstr>Recall: Sequential System Design</vt:lpstr>
      <vt:lpstr>Ensuring Correct Sequential Operation</vt:lpstr>
      <vt:lpstr>Ensuring Correct Sequential Operation</vt:lpstr>
      <vt:lpstr>Setup Time Constraint</vt:lpstr>
      <vt:lpstr>Setup Time Constraint</vt:lpstr>
      <vt:lpstr>Setup Time Constraint</vt:lpstr>
      <vt:lpstr>Setup Time Constraint</vt:lpstr>
      <vt:lpstr>Setup Time Constraint</vt:lpstr>
      <vt:lpstr>tsetup Constraint and Design Performance</vt:lpstr>
      <vt:lpstr>Hold Time Constraint</vt:lpstr>
      <vt:lpstr>Hold Time Constraint</vt:lpstr>
      <vt:lpstr>Hold Time Constraint</vt:lpstr>
      <vt:lpstr>Hold Time Constraint</vt:lpstr>
      <vt:lpstr>Hold Time Constraint</vt:lpstr>
      <vt:lpstr>Sequential Timing Summary</vt:lpstr>
      <vt:lpstr>Example: Timing Analysis</vt:lpstr>
      <vt:lpstr>Example: Timing Analysis</vt:lpstr>
      <vt:lpstr>Example: Timing Analysis</vt:lpstr>
      <vt:lpstr>Example: Timing Analysis</vt:lpstr>
      <vt:lpstr>Example: Timing Analysis</vt:lpstr>
      <vt:lpstr>Example: Timing Analysis</vt:lpstr>
      <vt:lpstr>Example: Fixing Hold Time Violation</vt:lpstr>
      <vt:lpstr>Example: Fixing Hold Time Violation</vt:lpstr>
      <vt:lpstr>Example: Fixing Hold Time Violation</vt:lpstr>
      <vt:lpstr>Example: Fixing Hold Time Violation</vt:lpstr>
      <vt:lpstr>Example: Fixing Hold Time Violation</vt:lpstr>
      <vt:lpstr>Example: Fixing Hold Time Violation</vt:lpstr>
      <vt:lpstr>Clock Skew</vt:lpstr>
      <vt:lpstr>Clock Skew Example</vt:lpstr>
      <vt:lpstr>Clock Skew: Setup Time Revisited</vt:lpstr>
      <vt:lpstr>Clock Skew: Hold Time Revisited</vt:lpstr>
      <vt:lpstr>Clock Skew: Summary</vt:lpstr>
      <vt:lpstr>Part 3: Circuit Verification</vt:lpstr>
      <vt:lpstr>How Do You Know That A Circuit Works?</vt:lpstr>
      <vt:lpstr>Testing Large Digital Designs</vt:lpstr>
      <vt:lpstr>Testing Large Digital Designs</vt:lpstr>
      <vt:lpstr>Part 4: Functional Verification</vt:lpstr>
      <vt:lpstr>Functional Verification</vt:lpstr>
      <vt:lpstr>Testbench-Based Functional Testing</vt:lpstr>
      <vt:lpstr>Testbench-Based Functional Testing</vt:lpstr>
      <vt:lpstr>Common Verilog Testbench Types</vt:lpstr>
      <vt:lpstr>Example DUT</vt:lpstr>
      <vt:lpstr>Useful Verilog Syntax for Testbenching</vt:lpstr>
      <vt:lpstr>Simple Testbench</vt:lpstr>
      <vt:lpstr>Simple Testbench</vt:lpstr>
      <vt:lpstr>Simple Testbench: Output Checking</vt:lpstr>
      <vt:lpstr>Simple Testbench</vt:lpstr>
      <vt:lpstr>Self-Checking Testbench</vt:lpstr>
      <vt:lpstr>Self-Checking Testbench</vt:lpstr>
      <vt:lpstr>Self-Checking Testbench</vt:lpstr>
      <vt:lpstr>Self-Checking Testbench using Testvectors</vt:lpstr>
      <vt:lpstr>Testbench with Testvectors Design</vt:lpstr>
      <vt:lpstr>Testbench Example (1/5): Signal Declarations</vt:lpstr>
      <vt:lpstr>Testbench Example (2/5): Clock Generation</vt:lpstr>
      <vt:lpstr>Testbench Example (3/5): Read Testvectors into Array</vt:lpstr>
      <vt:lpstr>Testbench Example (4/5): Assign Inputs/Outputs</vt:lpstr>
      <vt:lpstr>Testbench Example (5/5): Check Outputs</vt:lpstr>
      <vt:lpstr>Self-Checking Testbench with Testvectors</vt:lpstr>
      <vt:lpstr>Automatic Testbench</vt:lpstr>
      <vt:lpstr>Golden Models</vt:lpstr>
      <vt:lpstr>Automatic Testbench</vt:lpstr>
      <vt:lpstr>Automatic Testbench: Code</vt:lpstr>
      <vt:lpstr>Automatic Testbench</vt:lpstr>
      <vt:lpstr>However, Even with Automatic Testing…</vt:lpstr>
      <vt:lpstr>Part 5: Timing Verification</vt:lpstr>
      <vt:lpstr>Timing Verification Approaches</vt:lpstr>
      <vt:lpstr>The Good News</vt:lpstr>
      <vt:lpstr>The Bad News</vt:lpstr>
      <vt:lpstr>Meeting Timing Constraints</vt:lpstr>
      <vt:lpstr>Meeting Timing Constraints: Principles</vt:lpstr>
      <vt:lpstr>Lecture Summary</vt:lpstr>
      <vt:lpstr> Digital Design &amp; Computer Arch.  Lecture 8: Timing and Verification</vt:lpstr>
    </vt:vector>
  </TitlesOfParts>
  <Company>eth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liuli</dc:creator>
  <cp:lastModifiedBy>Onur Mutlu</cp:lastModifiedBy>
  <cp:revision>1976</cp:revision>
  <cp:lastPrinted>2019-03-16T09:37:24Z</cp:lastPrinted>
  <dcterms:created xsi:type="dcterms:W3CDTF">2010-03-26T08:16:35Z</dcterms:created>
  <dcterms:modified xsi:type="dcterms:W3CDTF">2020-03-10T21:34:21Z</dcterms:modified>
</cp:coreProperties>
</file>